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E4054-8581-D44A-A9F4-649CB25548AF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35E00-FA53-0F4A-9858-46D042360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1.age-</a:t>
            </a:r>
            <a:r>
              <a:rPr lang="en-US" baseline="0" dirty="0" smtClean="0"/>
              <a:t> pregnancy at extreme of reproductive age: adolescents, those 36-40 have two fold risk;&gt;40 tenfold risk</a:t>
            </a:r>
          </a:p>
          <a:p>
            <a:r>
              <a:rPr lang="en-US" baseline="0" dirty="0" smtClean="0"/>
              <a:t>2.prior molar pregnancy- substantive increased risk</a:t>
            </a:r>
          </a:p>
          <a:p>
            <a:r>
              <a:rPr lang="en-US" baseline="0" dirty="0" smtClean="0"/>
              <a:t>3.OCP use and previous miscarriage-increase chances by as much  as two fold</a:t>
            </a:r>
          </a:p>
          <a:p>
            <a:r>
              <a:rPr lang="en-US" baseline="0" dirty="0" smtClean="0"/>
              <a:t>4.smoking, </a:t>
            </a:r>
            <a:r>
              <a:rPr lang="en-US" baseline="0" dirty="0" err="1" smtClean="0"/>
              <a:t>vta,def</a:t>
            </a:r>
            <a:r>
              <a:rPr lang="en-US" baseline="0" dirty="0" smtClean="0"/>
              <a:t>, increased paternal age-implicated in certain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Uterine bleeding- universal, varying degrees: spotting to profuse hemorrhage, may even be concealed</a:t>
            </a:r>
            <a:r>
              <a:rPr lang="en-US" baseline="0" dirty="0" smtClean="0"/>
              <a:t> with </a:t>
            </a:r>
            <a:r>
              <a:rPr lang="en-US" b="1" baseline="0" dirty="0" smtClean="0"/>
              <a:t>moderate IDA</a:t>
            </a:r>
            <a:r>
              <a:rPr lang="en-US" baseline="0" dirty="0" smtClean="0"/>
              <a:t>, may begin just before a molar abortion or occur </a:t>
            </a:r>
            <a:r>
              <a:rPr lang="en-US" baseline="0" dirty="0" err="1" smtClean="0"/>
              <a:t>intemittently</a:t>
            </a:r>
            <a:r>
              <a:rPr lang="en-US" baseline="0" dirty="0" smtClean="0"/>
              <a:t> over a period of weeks to months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Thyrotrophin</a:t>
            </a:r>
            <a:r>
              <a:rPr lang="en-US" baseline="0" dirty="0" smtClean="0"/>
              <a:t> effect of </a:t>
            </a:r>
            <a:r>
              <a:rPr lang="en-US" baseline="0" dirty="0" err="1" smtClean="0"/>
              <a:t>hCG</a:t>
            </a:r>
            <a:r>
              <a:rPr lang="en-US" baseline="0" dirty="0" err="1" smtClean="0">
                <a:sym typeface="Wingdings"/>
              </a:rPr>
              <a:t>elevated</a:t>
            </a:r>
            <a:r>
              <a:rPr lang="en-US" baseline="0" dirty="0" smtClean="0">
                <a:sym typeface="Wingdings"/>
              </a:rPr>
              <a:t> plasma T4 and low TSH, rapidly normalizes after evacuation</a:t>
            </a:r>
          </a:p>
          <a:p>
            <a:endParaRPr lang="en-US" baseline="0" dirty="0" smtClean="0">
              <a:sym typeface="Wingdings"/>
            </a:endParaRPr>
          </a:p>
          <a:p>
            <a:r>
              <a:rPr lang="en-US" baseline="0" dirty="0" smtClean="0">
                <a:sym typeface="Wingdings"/>
              </a:rPr>
              <a:t>Preeclampsia developing BEFORE 24 weeks AOG should raise the suspicion of molar pregnancy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Complete: complex, </a:t>
            </a:r>
            <a:r>
              <a:rPr lang="en-US" dirty="0" err="1" smtClean="0"/>
              <a:t>echogenic</a:t>
            </a:r>
            <a:r>
              <a:rPr lang="en-US" dirty="0" smtClean="0"/>
              <a:t> uterine mass with numerous cystic spaces and no fetus or </a:t>
            </a:r>
            <a:r>
              <a:rPr lang="en-US" dirty="0" err="1" smtClean="0"/>
              <a:t>amnionic</a:t>
            </a:r>
            <a:r>
              <a:rPr lang="en-US" dirty="0" smtClean="0"/>
              <a:t> sac</a:t>
            </a:r>
          </a:p>
          <a:p>
            <a:r>
              <a:rPr lang="en-US" dirty="0" smtClean="0"/>
              <a:t>Partial: thickened </a:t>
            </a:r>
            <a:r>
              <a:rPr lang="en-US" dirty="0" err="1" smtClean="0"/>
              <a:t>hydrophic</a:t>
            </a:r>
            <a:r>
              <a:rPr lang="en-US" dirty="0" smtClean="0"/>
              <a:t> placenta with  fetal tissues</a:t>
            </a:r>
          </a:p>
          <a:p>
            <a:endParaRPr lang="en-US" dirty="0" smtClean="0"/>
          </a:p>
          <a:p>
            <a:r>
              <a:rPr lang="en-US" dirty="0" smtClean="0"/>
              <a:t>*in early pregnancy,</a:t>
            </a:r>
            <a:r>
              <a:rPr lang="en-US" baseline="0" dirty="0" smtClean="0"/>
              <a:t> UTZ shows characteristic appearance in only about 1/3 of women with partial H mole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*helps determine if uterus has been emptied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*increases blood loss and incidence of persistent </a:t>
            </a:r>
            <a:r>
              <a:rPr lang="en-US" dirty="0" err="1" smtClean="0"/>
              <a:t>trophoblastic</a:t>
            </a:r>
            <a:r>
              <a:rPr lang="en-US" dirty="0" smtClean="0"/>
              <a:t> disease</a:t>
            </a:r>
          </a:p>
          <a:p>
            <a:r>
              <a:rPr lang="en-US" dirty="0" smtClean="0"/>
              <a:t>**logical for women 40 and up, markedly </a:t>
            </a:r>
            <a:r>
              <a:rPr lang="en-US" dirty="0" err="1" smtClean="0"/>
              <a:t>reduceslikelihhod</a:t>
            </a:r>
            <a:r>
              <a:rPr lang="en-US" dirty="0" smtClean="0"/>
              <a:t> of persistent </a:t>
            </a:r>
            <a:r>
              <a:rPr lang="en-US" dirty="0" err="1" smtClean="0"/>
              <a:t>trophoblastic</a:t>
            </a:r>
            <a:r>
              <a:rPr lang="en-US" dirty="0" smtClean="0"/>
              <a:t> </a:t>
            </a:r>
            <a:r>
              <a:rPr lang="en-US" dirty="0" err="1" smtClean="0"/>
              <a:t>neoplasia</a:t>
            </a:r>
            <a:r>
              <a:rPr lang="en-US" dirty="0" smtClean="0"/>
              <a:t>, important adjunct to treatment of </a:t>
            </a:r>
            <a:r>
              <a:rPr lang="en-US" dirty="0" err="1" smtClean="0"/>
              <a:t>chemoresistant</a:t>
            </a:r>
            <a:r>
              <a:rPr lang="en-US" baseline="0" dirty="0" smtClean="0"/>
              <a:t> tumors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Usually</a:t>
            </a:r>
            <a:r>
              <a:rPr lang="en-US" baseline="0" dirty="0" smtClean="0"/>
              <a:t> in those with no persistent disease, serum beta </a:t>
            </a:r>
            <a:r>
              <a:rPr lang="en-US" baseline="0" dirty="0" err="1" smtClean="0"/>
              <a:t>hCG</a:t>
            </a:r>
            <a:r>
              <a:rPr lang="en-US" baseline="0" dirty="0" smtClean="0"/>
              <a:t> is undetectable by 7 weeks </a:t>
            </a:r>
            <a:r>
              <a:rPr lang="en-US" baseline="0" dirty="0" err="1" smtClean="0"/>
              <a:t>postevacuation</a:t>
            </a:r>
            <a:r>
              <a:rPr lang="en-US" baseline="0" dirty="0" smtClean="0"/>
              <a:t> in partial mole and by 9 weeks </a:t>
            </a:r>
            <a:r>
              <a:rPr lang="en-US" baseline="0" dirty="0" err="1" smtClean="0"/>
              <a:t>postevacuation</a:t>
            </a:r>
            <a:r>
              <a:rPr lang="en-US" baseline="0" dirty="0" smtClean="0"/>
              <a:t> in complete mole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*tumor </a:t>
            </a:r>
            <a:r>
              <a:rPr lang="en-US" dirty="0" err="1" smtClean="0"/>
              <a:t>debulking</a:t>
            </a:r>
            <a:r>
              <a:rPr lang="en-US" dirty="0" smtClean="0"/>
              <a:t> by curettage on the </a:t>
            </a:r>
            <a:r>
              <a:rPr lang="en-US" dirty="0" err="1" smtClean="0"/>
              <a:t>otherhand</a:t>
            </a:r>
            <a:r>
              <a:rPr lang="en-US" dirty="0" smtClean="0"/>
              <a:t> may hasten response to chemotherapy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GROSS: mass of clear</a:t>
            </a:r>
            <a:r>
              <a:rPr lang="en-US" baseline="0" dirty="0" smtClean="0"/>
              <a:t> vesicles of variable size from barely visible to a few Cm and hang in clusters from thin pedicles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Hydropic</a:t>
            </a:r>
            <a:r>
              <a:rPr lang="en-US" dirty="0" smtClean="0"/>
              <a:t> degeneration and villous edema</a:t>
            </a:r>
          </a:p>
          <a:p>
            <a:r>
              <a:rPr lang="en-US" dirty="0" smtClean="0"/>
              <a:t>Absence of blood vessels</a:t>
            </a:r>
          </a:p>
          <a:p>
            <a:r>
              <a:rPr lang="en-US" dirty="0" err="1" smtClean="0"/>
              <a:t>Trophoblastic</a:t>
            </a:r>
            <a:r>
              <a:rPr lang="en-US" dirty="0" smtClean="0"/>
              <a:t> epithelium proliferation of varying degrees</a:t>
            </a:r>
          </a:p>
          <a:p>
            <a:r>
              <a:rPr lang="en-US" dirty="0" smtClean="0"/>
              <a:t>Absence of embryonic</a:t>
            </a:r>
            <a:r>
              <a:rPr lang="en-US" baseline="0" dirty="0" smtClean="0"/>
              <a:t> elements (fetus and amnion)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ANDROGENESIS- Ovum if fertilized</a:t>
            </a:r>
            <a:r>
              <a:rPr lang="en-US" baseline="0" dirty="0" smtClean="0"/>
              <a:t> by haploid sperm which duplicates its own chromosomes after meiosis while that of the ovum is absent or inactivated</a:t>
            </a:r>
          </a:p>
          <a:p>
            <a:r>
              <a:rPr lang="en-US" baseline="0" dirty="0" smtClean="0"/>
              <a:t>Minority are 46 XY from </a:t>
            </a:r>
            <a:r>
              <a:rPr lang="en-US" baseline="0" dirty="0" err="1" smtClean="0"/>
              <a:t>dispermic</a:t>
            </a:r>
            <a:r>
              <a:rPr lang="en-US" baseline="0" smtClean="0"/>
              <a:t> fertilization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Levels &gt;/= 200 </a:t>
            </a:r>
            <a:r>
              <a:rPr lang="en-US" dirty="0" err="1" smtClean="0"/>
              <a:t>mIU</a:t>
            </a:r>
            <a:r>
              <a:rPr lang="en-US" dirty="0" smtClean="0"/>
              <a:t>/ml in the 3</a:t>
            </a:r>
            <a:r>
              <a:rPr lang="en-US" baseline="30000" dirty="0" smtClean="0"/>
              <a:t>rd</a:t>
            </a:r>
            <a:r>
              <a:rPr lang="en-US" dirty="0" smtClean="0"/>
              <a:t> to 8</a:t>
            </a:r>
            <a:r>
              <a:rPr lang="en-US" baseline="30000" dirty="0" smtClean="0"/>
              <a:t>th</a:t>
            </a:r>
            <a:r>
              <a:rPr lang="en-US" dirty="0" smtClean="0"/>
              <a:t> week post evacuation: at least 35% risk of persistent 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*Survival of fetus depends on whether condition is detected and </a:t>
            </a:r>
            <a:r>
              <a:rPr lang="en-US" dirty="0" err="1" smtClean="0"/>
              <a:t>concomittant</a:t>
            </a:r>
            <a:r>
              <a:rPr lang="en-US" dirty="0" smtClean="0"/>
              <a:t> complications such as preeclampsia or hemorrhage develops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**compared to those with partial mole but not</a:t>
            </a:r>
            <a:r>
              <a:rPr lang="en-US" baseline="0" dirty="0" smtClean="0"/>
              <a:t> greater than those with singleton complete mole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***PROBLEMATIC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Cytometry</a:t>
            </a:r>
            <a:r>
              <a:rPr lang="en-US" dirty="0" smtClean="0"/>
              <a:t>- to determine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cellulay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ploidy</a:t>
            </a:r>
            <a:r>
              <a:rPr lang="en-US" baseline="0" dirty="0" smtClean="0"/>
              <a:t> especially with early evacuation when typical </a:t>
            </a:r>
            <a:r>
              <a:rPr lang="en-US" baseline="0" dirty="0" err="1" smtClean="0"/>
              <a:t>histologic</a:t>
            </a:r>
            <a:r>
              <a:rPr lang="en-US" baseline="0" dirty="0" smtClean="0"/>
              <a:t> features have not yet developed</a:t>
            </a:r>
          </a:p>
          <a:p>
            <a:r>
              <a:rPr lang="en-US" baseline="0" dirty="0" err="1" smtClean="0"/>
              <a:t>Immunostaining</a:t>
            </a:r>
            <a:r>
              <a:rPr lang="en-US" baseline="0" dirty="0" smtClean="0"/>
              <a:t>- to </a:t>
            </a:r>
            <a:r>
              <a:rPr lang="en-US" baseline="0" dirty="0" err="1" smtClean="0"/>
              <a:t>higlight</a:t>
            </a:r>
            <a:r>
              <a:rPr lang="en-US" baseline="0" dirty="0" smtClean="0"/>
              <a:t> cells of pure paternal derivation from those of both maternal and </a:t>
            </a:r>
            <a:r>
              <a:rPr lang="en-US" baseline="0" smtClean="0"/>
              <a:t>paternal derivation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*higher</a:t>
            </a:r>
            <a:r>
              <a:rPr lang="en-US" baseline="0" dirty="0" smtClean="0"/>
              <a:t> B </a:t>
            </a:r>
            <a:r>
              <a:rPr lang="en-US" baseline="0" dirty="0" err="1" smtClean="0"/>
              <a:t>hCG</a:t>
            </a:r>
            <a:r>
              <a:rPr lang="en-US" baseline="0" dirty="0" smtClean="0"/>
              <a:t>- worse prognosis</a:t>
            </a:r>
            <a:endParaRPr lang="en-US" dirty="0" smtClean="0"/>
          </a:p>
          <a:p>
            <a:r>
              <a:rPr lang="en-US" dirty="0" smtClean="0"/>
              <a:t>**Regresses</a:t>
            </a:r>
            <a:r>
              <a:rPr lang="en-US" baseline="0" dirty="0" smtClean="0"/>
              <a:t> with evacuation as beta </a:t>
            </a:r>
            <a:r>
              <a:rPr lang="en-US" baseline="0" dirty="0" err="1" smtClean="0"/>
              <a:t>hCG</a:t>
            </a:r>
            <a:r>
              <a:rPr lang="en-US" baseline="0" dirty="0" smtClean="0"/>
              <a:t> lowers so </a:t>
            </a:r>
            <a:r>
              <a:rPr lang="en-US" baseline="0" dirty="0" err="1" smtClean="0"/>
              <a:t>oophorectomy</a:t>
            </a:r>
            <a:r>
              <a:rPr lang="en-US" baseline="0" dirty="0" smtClean="0"/>
              <a:t> is not indicated unless there complications of ovarian infarction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35E00-FA53-0F4A-9858-46D04236048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C7EEB45-E925-BB4A-85B0-4151F6C0194D}" type="datetimeFigureOut">
              <a:rPr lang="en-US" smtClean="0"/>
              <a:pPr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C30C19D-24B5-8F4D-9D7B-32AB1D61F2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822" y="4624668"/>
            <a:ext cx="8305378" cy="933450"/>
          </a:xfrm>
        </p:spPr>
        <p:txBody>
          <a:bodyPr/>
          <a:lstStyle/>
          <a:p>
            <a:r>
              <a:rPr lang="en-US" dirty="0" smtClean="0"/>
              <a:t>   GESTATIONAL  TROPHOBLASTIC DISEASE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6746" y="5558118"/>
            <a:ext cx="6804946" cy="748553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 smtClean="0"/>
              <a:t>DEPARTMENT OF OBSTETRICS AND GYNECOLOGY</a:t>
            </a:r>
          </a:p>
          <a:p>
            <a:pPr algn="ctr"/>
            <a:r>
              <a:rPr lang="en-US" sz="1800" b="1" dirty="0" smtClean="0"/>
              <a:t>FEU-NRMF </a:t>
            </a:r>
            <a:r>
              <a:rPr lang="en-US" sz="1800" b="1" dirty="0" smtClean="0"/>
              <a:t>INSTITUTE OF MEDICINE</a:t>
            </a:r>
            <a:endParaRPr lang="en-US" sz="1800" b="1" dirty="0"/>
          </a:p>
        </p:txBody>
      </p:sp>
      <p:pic>
        <p:nvPicPr>
          <p:cNvPr id="4" name="Picture 3" descr="complete H mo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22" y="404900"/>
            <a:ext cx="3718345" cy="3862301"/>
          </a:xfrm>
          <a:prstGeom prst="rect">
            <a:avLst/>
          </a:prstGeom>
        </p:spPr>
      </p:pic>
      <p:pic>
        <p:nvPicPr>
          <p:cNvPr id="5" name="Picture 4" descr="partial H mo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438" y="2503020"/>
            <a:ext cx="1557934" cy="1764181"/>
          </a:xfrm>
          <a:prstGeom prst="rect">
            <a:avLst/>
          </a:prstGeom>
        </p:spPr>
      </p:pic>
      <p:pic>
        <p:nvPicPr>
          <p:cNvPr id="6" name="Picture 5" descr="invasive mo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438" y="404900"/>
            <a:ext cx="1557934" cy="1682322"/>
          </a:xfrm>
          <a:prstGeom prst="rect">
            <a:avLst/>
          </a:prstGeom>
        </p:spPr>
      </p:pic>
      <p:pic>
        <p:nvPicPr>
          <p:cNvPr id="7" name="Picture 6" descr="micro complete mo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2192" y="2555576"/>
            <a:ext cx="1770931" cy="1711625"/>
          </a:xfrm>
          <a:prstGeom prst="rect">
            <a:avLst/>
          </a:prstGeom>
        </p:spPr>
      </p:pic>
      <p:pic>
        <p:nvPicPr>
          <p:cNvPr id="8" name="Picture 7" descr="Complete H mole UTZ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1535" y="404900"/>
            <a:ext cx="1701588" cy="1682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H-Mole: </a:t>
            </a:r>
            <a:br>
              <a:rPr lang="en-US" dirty="0" smtClean="0"/>
            </a:br>
            <a:r>
              <a:rPr lang="en-US" dirty="0" smtClean="0"/>
              <a:t>malignant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15-20%</a:t>
            </a:r>
          </a:p>
          <a:p>
            <a:r>
              <a:rPr lang="en-US" dirty="0" smtClean="0"/>
              <a:t>Higher than partial mole</a:t>
            </a:r>
          </a:p>
          <a:p>
            <a:r>
              <a:rPr lang="en-US" dirty="0" smtClean="0"/>
              <a:t>Early evacuation: no role in lowering risk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H-mole</a:t>
            </a:r>
            <a:endParaRPr lang="en-US" dirty="0"/>
          </a:p>
        </p:txBody>
      </p:sp>
      <p:pic>
        <p:nvPicPr>
          <p:cNvPr id="4" name="Content Placeholder 3" descr="partial H mol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822" r="-882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H-Mole: Gross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elements of fetal tissues</a:t>
            </a:r>
          </a:p>
          <a:p>
            <a:r>
              <a:rPr lang="en-US" dirty="0" smtClean="0"/>
              <a:t>Less advanced or focal </a:t>
            </a:r>
            <a:r>
              <a:rPr lang="en-US" dirty="0" err="1" smtClean="0"/>
              <a:t>hydatidiform</a:t>
            </a:r>
            <a:r>
              <a:rPr lang="en-US" dirty="0" smtClean="0"/>
              <a:t> changes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H-mole: </a:t>
            </a:r>
            <a:r>
              <a:rPr lang="en-US" dirty="0" err="1" smtClean="0"/>
              <a:t>Histo</a:t>
            </a:r>
            <a:endParaRPr lang="en-US" dirty="0"/>
          </a:p>
        </p:txBody>
      </p:sp>
      <p:pic>
        <p:nvPicPr>
          <p:cNvPr id="6" name="Content Placeholder 5" descr="micro partial mol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7319" b="-27319"/>
          <a:stretch>
            <a:fillRect/>
          </a:stretch>
        </p:blipFill>
        <p:spPr>
          <a:xfrm>
            <a:off x="498518" y="829134"/>
            <a:ext cx="3657600" cy="6403741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Slowly progressive swelling of </a:t>
            </a:r>
            <a:r>
              <a:rPr lang="en-US" dirty="0" err="1" smtClean="0"/>
              <a:t>stroma</a:t>
            </a:r>
            <a:r>
              <a:rPr lang="en-US" dirty="0" smtClean="0"/>
              <a:t> of </a:t>
            </a:r>
            <a:r>
              <a:rPr lang="en-US" dirty="0" err="1" smtClean="0"/>
              <a:t>avascular</a:t>
            </a:r>
            <a:r>
              <a:rPr lang="en-US" dirty="0" smtClean="0"/>
              <a:t> chorionic </a:t>
            </a:r>
            <a:r>
              <a:rPr lang="en-US" dirty="0" err="1" smtClean="0"/>
              <a:t>villi</a:t>
            </a:r>
            <a:endParaRPr lang="en-US" dirty="0" smtClean="0"/>
          </a:p>
          <a:p>
            <a:r>
              <a:rPr lang="en-US" dirty="0" smtClean="0"/>
              <a:t>Normal vascular </a:t>
            </a:r>
            <a:r>
              <a:rPr lang="en-US" dirty="0" err="1" smtClean="0"/>
              <a:t>villi</a:t>
            </a:r>
            <a:r>
              <a:rPr lang="en-US" dirty="0" smtClean="0"/>
              <a:t> with functional fetal-placental circulation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H-mole: </a:t>
            </a:r>
            <a:r>
              <a:rPr lang="en-US" dirty="0" err="1" smtClean="0"/>
              <a:t>karyotype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Triploid: 69 XXX, 69XXY, 69XYY</a:t>
            </a:r>
          </a:p>
          <a:p>
            <a:r>
              <a:rPr lang="en-US" dirty="0" smtClean="0"/>
              <a:t>One maternal and two paternal haploid sets of chromosomes</a:t>
            </a:r>
          </a:p>
          <a:p>
            <a:r>
              <a:rPr lang="en-US" dirty="0" smtClean="0"/>
              <a:t>Fetus is nonviable with multiple malformations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485900"/>
            <a:ext cx="72517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H-mole:</a:t>
            </a:r>
            <a:br>
              <a:rPr lang="en-US" dirty="0" smtClean="0"/>
            </a:br>
            <a:r>
              <a:rPr lang="en-US" dirty="0" smtClean="0"/>
              <a:t>malignant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lower risk of persistent disease</a:t>
            </a:r>
          </a:p>
          <a:p>
            <a:r>
              <a:rPr lang="en-US" dirty="0" smtClean="0"/>
              <a:t>Persistent disease is seldom </a:t>
            </a:r>
            <a:r>
              <a:rPr lang="en-US" dirty="0" err="1" smtClean="0"/>
              <a:t>choriocarcinoma</a:t>
            </a:r>
            <a:endParaRPr lang="en-US" dirty="0" smtClean="0"/>
          </a:p>
          <a:p>
            <a:r>
              <a:rPr lang="en-US" dirty="0" smtClean="0"/>
              <a:t>Higher </a:t>
            </a:r>
            <a:r>
              <a:rPr lang="en-US" dirty="0" err="1" smtClean="0"/>
              <a:t>postevacuation</a:t>
            </a:r>
            <a:r>
              <a:rPr lang="en-US" dirty="0" smtClean="0"/>
              <a:t> </a:t>
            </a:r>
            <a:r>
              <a:rPr lang="en-US" dirty="0" err="1" smtClean="0"/>
              <a:t>βhCG</a:t>
            </a:r>
            <a:r>
              <a:rPr lang="en-US" dirty="0" smtClean="0"/>
              <a:t> correlates with increased risk of persistent disease*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 Molar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diploid molar pregnancy + a normal pregnancy (not uncommon)</a:t>
            </a:r>
          </a:p>
          <a:p>
            <a:r>
              <a:rPr lang="en-US" dirty="0" smtClean="0"/>
              <a:t>Variable survival of the normal coexisting fetus*</a:t>
            </a:r>
          </a:p>
          <a:p>
            <a:r>
              <a:rPr lang="en-US" dirty="0" smtClean="0"/>
              <a:t>Affected mothers have a higher risk of subsequent gestational </a:t>
            </a:r>
            <a:r>
              <a:rPr lang="en-US" dirty="0" err="1" smtClean="0"/>
              <a:t>trophoblastic</a:t>
            </a:r>
            <a:r>
              <a:rPr lang="en-US" dirty="0" smtClean="0"/>
              <a:t> </a:t>
            </a:r>
            <a:r>
              <a:rPr lang="en-US" dirty="0" err="1" smtClean="0"/>
              <a:t>neoplasia</a:t>
            </a:r>
            <a:r>
              <a:rPr lang="en-US" dirty="0" smtClean="0"/>
              <a:t>**</a:t>
            </a:r>
          </a:p>
          <a:p>
            <a:r>
              <a:rPr lang="en-US" dirty="0" smtClean="0"/>
              <a:t>NEITHER MATERNAL RISKS NOR LIKELIHOOD OF A HEALTHY OFFSPRING HAVE BEEN PRECISELY ESTABLISHED IF PREGNANCY IS CONTINUED***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26142" y="1397000"/>
          <a:ext cx="7528643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101"/>
                <a:gridCol w="2518771"/>
                <a:gridCol w="25187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KARYOTYPE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 XXX,69 XXY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r>
                        <a:rPr lang="en-US" baseline="0" dirty="0" smtClean="0"/>
                        <a:t> XX, 46 XY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b="1" dirty="0" smtClean="0"/>
                        <a:t>PATHOLOGY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Embryo fetus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Often 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Absent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Amnion, fetal </a:t>
                      </a:r>
                      <a:r>
                        <a:rPr lang="en-US" dirty="0" err="1" smtClean="0"/>
                        <a:t>RBCs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Often 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Absent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Villous edema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Variable,</a:t>
                      </a:r>
                      <a:r>
                        <a:rPr lang="en-US" baseline="0" dirty="0" smtClean="0"/>
                        <a:t> focal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Trophoblastic</a:t>
                      </a:r>
                      <a:r>
                        <a:rPr lang="en-US" dirty="0" smtClean="0"/>
                        <a:t> proliferation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Variable, focal-slight</a:t>
                      </a:r>
                      <a:r>
                        <a:rPr lang="en-US" baseline="0" dirty="0" smtClean="0"/>
                        <a:t> to moderate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Variable, slight to severe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b="1" dirty="0" smtClean="0"/>
                        <a:t>CLINICAL PRESENTATION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Diagnosis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Missed abortion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Molar gestation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Uterine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 for dates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 large for dates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Theca-</a:t>
                      </a:r>
                      <a:r>
                        <a:rPr lang="en-US" dirty="0" err="1" smtClean="0"/>
                        <a:t>lutein</a:t>
                      </a:r>
                      <a:r>
                        <a:rPr lang="en-US" dirty="0" smtClean="0"/>
                        <a:t> cysts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25-30%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complication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Persistent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15-20%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8474" y="489857"/>
            <a:ext cx="7556313" cy="907143"/>
          </a:xfrm>
        </p:spPr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Diagnostic Modalities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 </a:t>
            </a:r>
            <a:r>
              <a:rPr lang="en-US" dirty="0" err="1" smtClean="0"/>
              <a:t>cytometry</a:t>
            </a:r>
            <a:r>
              <a:rPr lang="en-US" dirty="0" smtClean="0"/>
              <a:t> or automated image </a:t>
            </a:r>
            <a:r>
              <a:rPr lang="en-US" dirty="0" err="1" smtClean="0"/>
              <a:t>cytometry</a:t>
            </a:r>
            <a:endParaRPr lang="en-US" dirty="0" smtClean="0"/>
          </a:p>
          <a:p>
            <a:r>
              <a:rPr lang="en-US" dirty="0" err="1" smtClean="0"/>
              <a:t>Immunostaining</a:t>
            </a:r>
            <a:r>
              <a:rPr lang="en-US" dirty="0" smtClean="0"/>
              <a:t> techniques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Spectrum of placental-related tumors:</a:t>
            </a:r>
          </a:p>
          <a:p>
            <a:pPr>
              <a:buNone/>
            </a:pPr>
            <a:r>
              <a:rPr lang="en-US" dirty="0" smtClean="0"/>
              <a:t>		Molar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Nonmolar</a:t>
            </a:r>
            <a:r>
              <a:rPr lang="en-US" dirty="0" smtClean="0"/>
              <a:t> (gestational </a:t>
            </a:r>
            <a:r>
              <a:rPr lang="en-US" dirty="0" err="1" smtClean="0"/>
              <a:t>trophoblastic</a:t>
            </a:r>
            <a:r>
              <a:rPr lang="en-US" dirty="0" smtClean="0"/>
              <a:t> </a:t>
            </a:r>
            <a:r>
              <a:rPr lang="en-US" dirty="0" err="1" smtClean="0"/>
              <a:t>neoplasia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Theca-</a:t>
            </a:r>
            <a:r>
              <a:rPr lang="en-US" dirty="0" err="1" smtClean="0"/>
              <a:t>Lutein</a:t>
            </a:r>
            <a:r>
              <a:rPr lang="en-US" dirty="0" smtClean="0"/>
              <a:t> cysts (Ovary)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25-60% cases of complete mole</a:t>
            </a:r>
          </a:p>
          <a:p>
            <a:r>
              <a:rPr lang="en-US" dirty="0" smtClean="0"/>
              <a:t>Variable sizes (micro to 10cm)</a:t>
            </a:r>
          </a:p>
          <a:p>
            <a:r>
              <a:rPr lang="en-US" dirty="0" smtClean="0"/>
              <a:t>Smooth, yellow surface, lined by </a:t>
            </a:r>
            <a:r>
              <a:rPr lang="en-US" dirty="0" err="1" smtClean="0"/>
              <a:t>lutein</a:t>
            </a:r>
            <a:r>
              <a:rPr lang="en-US" dirty="0" smtClean="0"/>
              <a:t> cells</a:t>
            </a:r>
          </a:p>
          <a:p>
            <a:r>
              <a:rPr lang="en-US" dirty="0" smtClean="0"/>
              <a:t>Overstimulation from large amounts of </a:t>
            </a:r>
            <a:r>
              <a:rPr lang="en-US" dirty="0" err="1" smtClean="0"/>
              <a:t>βhCG</a:t>
            </a:r>
            <a:endParaRPr lang="en-US" dirty="0" smtClean="0"/>
          </a:p>
          <a:p>
            <a:r>
              <a:rPr lang="en-US" dirty="0" smtClean="0"/>
              <a:t>Persistent disease more likely if these are present esp. if bilateral*</a:t>
            </a:r>
          </a:p>
          <a:p>
            <a:r>
              <a:rPr lang="en-US" dirty="0" smtClean="0"/>
              <a:t>Torsion, infarction, hemorrhage</a:t>
            </a:r>
          </a:p>
          <a:p>
            <a:r>
              <a:rPr lang="en-US" dirty="0" smtClean="0"/>
              <a:t>Regression**</a:t>
            </a:r>
          </a:p>
          <a:p>
            <a:endParaRPr lang="en-US" dirty="0"/>
          </a:p>
        </p:txBody>
      </p:sp>
      <p:pic>
        <p:nvPicPr>
          <p:cNvPr id="6" name="Content Placeholder 5" descr="theca-fig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40237" b="-40237"/>
          <a:stretch>
            <a:fillRect/>
          </a:stretch>
        </p:blipFill>
        <p:spPr>
          <a:xfrm>
            <a:off x="4399877" y="0"/>
            <a:ext cx="4141271" cy="80427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and Risk Factors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 and Europe: 1-2 per 1000 pregnancies</a:t>
            </a:r>
          </a:p>
          <a:p>
            <a:r>
              <a:rPr lang="en-US" dirty="0" smtClean="0"/>
              <a:t>Appear to be more common among Hispanics, American Indians,  Asians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</a:t>
            </a:r>
          </a:p>
          <a:p>
            <a:r>
              <a:rPr lang="en-US" dirty="0" smtClean="0"/>
              <a:t>Prior Molar Pregnancy</a:t>
            </a:r>
          </a:p>
          <a:p>
            <a:r>
              <a:rPr lang="en-US" dirty="0" smtClean="0"/>
              <a:t>OCP use</a:t>
            </a:r>
          </a:p>
          <a:p>
            <a:r>
              <a:rPr lang="en-US" dirty="0" smtClean="0"/>
              <a:t>Previous miscarriage</a:t>
            </a:r>
          </a:p>
          <a:p>
            <a:r>
              <a:rPr lang="en-US" dirty="0" smtClean="0"/>
              <a:t>Smoking</a:t>
            </a:r>
          </a:p>
          <a:p>
            <a:r>
              <a:rPr lang="en-US" dirty="0" smtClean="0"/>
              <a:t>Vitamin deficiencies</a:t>
            </a:r>
          </a:p>
          <a:p>
            <a:r>
              <a:rPr lang="en-US" dirty="0" smtClean="0"/>
              <a:t>Increased paternal 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changed due to earlier diagnosis</a:t>
            </a:r>
          </a:p>
          <a:p>
            <a:r>
              <a:rPr lang="en-US" dirty="0" smtClean="0"/>
              <a:t>Early prenatal care and </a:t>
            </a:r>
            <a:r>
              <a:rPr lang="en-US" dirty="0" err="1" smtClean="0"/>
              <a:t>ultrasonographic</a:t>
            </a:r>
            <a:r>
              <a:rPr lang="en-US" dirty="0" smtClean="0"/>
              <a:t> </a:t>
            </a:r>
            <a:r>
              <a:rPr lang="en-US" dirty="0" err="1" smtClean="0"/>
              <a:t>exam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earlier detection</a:t>
            </a:r>
          </a:p>
          <a:p>
            <a:r>
              <a:rPr lang="en-US" dirty="0" smtClean="0">
                <a:sym typeface="Wingdings"/>
              </a:rPr>
              <a:t>Symptoms more pronounced in complete moles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1-2 months of amenorrhea</a:t>
            </a:r>
          </a:p>
          <a:p>
            <a:r>
              <a:rPr lang="en-US" dirty="0" smtClean="0"/>
              <a:t>Nausea and vomiting (maybe significant)</a:t>
            </a:r>
          </a:p>
          <a:p>
            <a:r>
              <a:rPr lang="en-US" b="1" dirty="0" smtClean="0"/>
              <a:t>Uterine bleeding </a:t>
            </a:r>
          </a:p>
          <a:p>
            <a:r>
              <a:rPr lang="en-US" dirty="0" smtClean="0"/>
              <a:t>Enlarged uterus (50% of cases in complete mole)</a:t>
            </a:r>
          </a:p>
          <a:p>
            <a:r>
              <a:rPr lang="en-US" dirty="0" smtClean="0"/>
              <a:t>No fetal motion </a:t>
            </a:r>
          </a:p>
          <a:p>
            <a:r>
              <a:rPr lang="en-US" dirty="0" err="1" smtClean="0"/>
              <a:t>Thyrotoxicosis</a:t>
            </a:r>
            <a:r>
              <a:rPr lang="en-US" dirty="0" smtClean="0"/>
              <a:t> (possible but not common)</a:t>
            </a:r>
          </a:p>
          <a:p>
            <a:r>
              <a:rPr lang="en-US" dirty="0" smtClean="0"/>
              <a:t>Early onset preeclampsia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Trophoblastic</a:t>
            </a:r>
            <a:r>
              <a:rPr lang="en-US" dirty="0" smtClean="0"/>
              <a:t> Deportation or </a:t>
            </a:r>
            <a:r>
              <a:rPr lang="en-US" dirty="0" err="1" smtClean="0"/>
              <a:t>Embolization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Escape of </a:t>
            </a:r>
            <a:r>
              <a:rPr lang="en-US" dirty="0" err="1" smtClean="0"/>
              <a:t>trophoblast</a:t>
            </a:r>
            <a:r>
              <a:rPr lang="en-US" dirty="0" smtClean="0"/>
              <a:t> into pelvic venous system during molar evacuation:</a:t>
            </a:r>
          </a:p>
          <a:p>
            <a:r>
              <a:rPr lang="en-US" dirty="0" smtClean="0"/>
              <a:t>May invade pulmonary parenchyma: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		persistent disease or overt metastasis</a:t>
            </a:r>
          </a:p>
          <a:p>
            <a:r>
              <a:rPr lang="en-US" dirty="0" smtClean="0">
                <a:sym typeface="Wingdings"/>
              </a:rPr>
              <a:t>Acute pulmonary embolism or edema</a:t>
            </a:r>
          </a:p>
          <a:p>
            <a:r>
              <a:rPr lang="en-US" dirty="0" smtClean="0">
                <a:sym typeface="Wingdings"/>
              </a:rPr>
              <a:t>Fatalities uncommon but possible</a:t>
            </a: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manifestations </a:t>
            </a:r>
          </a:p>
          <a:p>
            <a:r>
              <a:rPr lang="en-US" dirty="0" smtClean="0"/>
              <a:t>Spontaneous expulsion (16 weeks)</a:t>
            </a:r>
          </a:p>
          <a:p>
            <a:r>
              <a:rPr lang="en-US" dirty="0" err="1" smtClean="0"/>
              <a:t>Ultrasonography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Ultrasonography</a:t>
            </a:r>
            <a:endParaRPr lang="en-US" dirty="0"/>
          </a:p>
        </p:txBody>
      </p:sp>
      <p:pic>
        <p:nvPicPr>
          <p:cNvPr id="9" name="Content Placeholder 8" descr="Complete H mole UTZ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7292" b="-17292"/>
          <a:stretch>
            <a:fillRect/>
          </a:stretch>
        </p:blipFill>
        <p:spPr/>
      </p:pic>
      <p:pic>
        <p:nvPicPr>
          <p:cNvPr id="10" name="Content Placeholder 9" descr="Partial H mole UTZ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t="-16770" b="-1677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 H-mole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Partial H-mole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 Two Important Tenets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MOLAR EVACUATION</a:t>
            </a:r>
          </a:p>
          <a:p>
            <a:r>
              <a:rPr lang="en-US" dirty="0" smtClean="0"/>
              <a:t>REGULAR FOLLOW-UP TO MONITOR FOR PERSISTENT DISEASE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Work-Ups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Preoperative Chest X-ray</a:t>
            </a:r>
          </a:p>
          <a:p>
            <a:r>
              <a:rPr lang="en-US" dirty="0" smtClean="0"/>
              <a:t>MRI or CT scan:  if </a:t>
            </a:r>
            <a:r>
              <a:rPr lang="en-US" dirty="0" err="1" smtClean="0"/>
              <a:t>extrauterine</a:t>
            </a:r>
            <a:r>
              <a:rPr lang="en-US" dirty="0" smtClean="0"/>
              <a:t> disease (liver or  brain) is suspected</a:t>
            </a:r>
          </a:p>
          <a:p>
            <a:r>
              <a:rPr lang="en-US" dirty="0" err="1" smtClean="0"/>
              <a:t>Hemogram</a:t>
            </a:r>
            <a:r>
              <a:rPr lang="en-US" dirty="0" smtClean="0"/>
              <a:t> (detection of anemia)</a:t>
            </a:r>
          </a:p>
          <a:p>
            <a:r>
              <a:rPr lang="en-US" dirty="0" smtClean="0"/>
              <a:t>ABO typing and </a:t>
            </a:r>
            <a:r>
              <a:rPr lang="en-US" dirty="0" err="1" smtClean="0"/>
              <a:t>Rh</a:t>
            </a:r>
            <a:r>
              <a:rPr lang="en-US" dirty="0" smtClean="0"/>
              <a:t> screen</a:t>
            </a:r>
          </a:p>
          <a:p>
            <a:r>
              <a:rPr lang="en-US" dirty="0" smtClean="0"/>
              <a:t>Serum hepatic </a:t>
            </a:r>
            <a:r>
              <a:rPr lang="en-US" dirty="0" err="1" smtClean="0"/>
              <a:t>transaminase</a:t>
            </a:r>
            <a:r>
              <a:rPr lang="en-US" dirty="0" smtClean="0"/>
              <a:t> levels (assessment of liver involvement)</a:t>
            </a:r>
          </a:p>
          <a:p>
            <a:r>
              <a:rPr lang="en-US" b="1" dirty="0" smtClean="0"/>
              <a:t>Baseline serum </a:t>
            </a:r>
            <a:r>
              <a:rPr lang="en-US" b="1" dirty="0" err="1" smtClean="0"/>
              <a:t>βhCG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(FIGO,2002)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70824"/>
          </a:xfrm>
        </p:spPr>
        <p:txBody>
          <a:bodyPr/>
          <a:lstStyle/>
          <a:p>
            <a:r>
              <a:rPr lang="en-US" dirty="0" smtClean="0"/>
              <a:t>HYDATIDIFORM MOLE</a:t>
            </a:r>
          </a:p>
          <a:p>
            <a:pPr>
              <a:buNone/>
            </a:pPr>
            <a:r>
              <a:rPr lang="en-US" dirty="0" smtClean="0"/>
              <a:t>		Complete</a:t>
            </a:r>
          </a:p>
          <a:p>
            <a:pPr>
              <a:buNone/>
            </a:pPr>
            <a:r>
              <a:rPr lang="en-US" dirty="0" smtClean="0"/>
              <a:t>		Partial</a:t>
            </a:r>
          </a:p>
          <a:p>
            <a:r>
              <a:rPr lang="en-US" dirty="0" smtClean="0"/>
              <a:t>GESTATIONAL TROPHOBLASTIC NEOPLASIA</a:t>
            </a:r>
          </a:p>
          <a:p>
            <a:r>
              <a:rPr lang="en-US" dirty="0" smtClean="0"/>
              <a:t>Invasive Mole</a:t>
            </a:r>
          </a:p>
          <a:p>
            <a:r>
              <a:rPr lang="en-US" dirty="0" err="1" smtClean="0"/>
              <a:t>Choriocarcinoma</a:t>
            </a:r>
            <a:endParaRPr lang="en-US" dirty="0" smtClean="0"/>
          </a:p>
          <a:p>
            <a:r>
              <a:rPr lang="en-US" dirty="0" smtClean="0"/>
              <a:t>Placental Site </a:t>
            </a:r>
            <a:r>
              <a:rPr lang="en-US" dirty="0" err="1" smtClean="0"/>
              <a:t>Trophoblastic</a:t>
            </a:r>
            <a:r>
              <a:rPr lang="en-US" dirty="0" smtClean="0"/>
              <a:t> Tumor</a:t>
            </a:r>
          </a:p>
          <a:p>
            <a:r>
              <a:rPr lang="en-US" dirty="0" err="1" smtClean="0"/>
              <a:t>Epithelioid</a:t>
            </a:r>
            <a:r>
              <a:rPr lang="en-US" dirty="0" smtClean="0"/>
              <a:t> </a:t>
            </a:r>
            <a:r>
              <a:rPr lang="en-US" dirty="0" err="1" smtClean="0"/>
              <a:t>Trophoblastic</a:t>
            </a:r>
            <a:r>
              <a:rPr lang="en-US" dirty="0" smtClean="0"/>
              <a:t> Tumor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Prophylactic Chemotherapy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routinely recommended because of significant toxicities and the fact that this has not improve long-term prognosis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</a:t>
            </a:r>
            <a:br>
              <a:rPr lang="en-US" dirty="0" smtClean="0"/>
            </a:br>
            <a:r>
              <a:rPr lang="en-US" dirty="0" smtClean="0"/>
              <a:t>Suction curettage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TREATMENT OF CHOICE</a:t>
            </a:r>
          </a:p>
          <a:p>
            <a:r>
              <a:rPr lang="en-US" dirty="0" smtClean="0"/>
              <a:t>Adequate anesthesia</a:t>
            </a:r>
          </a:p>
          <a:p>
            <a:r>
              <a:rPr lang="en-US" dirty="0" smtClean="0"/>
              <a:t>Blood availability</a:t>
            </a:r>
          </a:p>
          <a:p>
            <a:r>
              <a:rPr lang="en-US" dirty="0" smtClean="0"/>
              <a:t>Preoperative dilatation if cervix is closed (osmotic dilators)</a:t>
            </a:r>
          </a:p>
          <a:p>
            <a:r>
              <a:rPr lang="en-US" dirty="0" err="1" smtClean="0"/>
              <a:t>Oxytocin</a:t>
            </a:r>
            <a:r>
              <a:rPr lang="en-US" dirty="0" smtClean="0"/>
              <a:t> AFTER evacuation of most of the molar tissues</a:t>
            </a:r>
          </a:p>
          <a:p>
            <a:r>
              <a:rPr lang="en-US" dirty="0" smtClean="0"/>
              <a:t>Thorough gentle curettage with sharp curette AFTER </a:t>
            </a:r>
            <a:r>
              <a:rPr lang="en-US" dirty="0" err="1" smtClean="0"/>
              <a:t>myometrium</a:t>
            </a:r>
            <a:r>
              <a:rPr lang="en-US" dirty="0" smtClean="0"/>
              <a:t> has contracted</a:t>
            </a:r>
          </a:p>
          <a:p>
            <a:r>
              <a:rPr lang="en-US" dirty="0" err="1" smtClean="0"/>
              <a:t>Intraoperative</a:t>
            </a:r>
            <a:r>
              <a:rPr lang="en-US" dirty="0" smtClean="0"/>
              <a:t> </a:t>
            </a:r>
            <a:r>
              <a:rPr lang="en-US" dirty="0" err="1" smtClean="0"/>
              <a:t>ultrasonography</a:t>
            </a:r>
            <a:r>
              <a:rPr lang="en-US" dirty="0" smtClean="0"/>
              <a:t>*</a:t>
            </a:r>
            <a:endParaRPr lang="en-US" dirty="0"/>
          </a:p>
        </p:txBody>
      </p:sp>
      <p:pic>
        <p:nvPicPr>
          <p:cNvPr id="6" name="Content Placeholder 5" descr="sucti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1271" b="-21271"/>
          <a:stretch>
            <a:fillRect/>
          </a:stretch>
        </p:blipFill>
        <p:spPr>
          <a:xfrm>
            <a:off x="4399878" y="1122678"/>
            <a:ext cx="3657600" cy="60366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Other methods of termination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 induction or </a:t>
            </a:r>
            <a:r>
              <a:rPr lang="en-US" dirty="0" err="1" smtClean="0"/>
              <a:t>hysterotomy</a:t>
            </a:r>
            <a:r>
              <a:rPr lang="en-US" dirty="0" smtClean="0"/>
              <a:t>- NOT usually done*</a:t>
            </a:r>
          </a:p>
          <a:p>
            <a:r>
              <a:rPr lang="en-US" dirty="0" smtClean="0"/>
              <a:t>Hysterectomy- if no further pregnancy is desired**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</a:t>
            </a:r>
            <a:r>
              <a:rPr lang="en-US" dirty="0" err="1" smtClean="0"/>
              <a:t>Postevacuation</a:t>
            </a:r>
            <a:r>
              <a:rPr lang="en-US" dirty="0" smtClean="0"/>
              <a:t>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TERM GOAL: complete resolution of </a:t>
            </a:r>
            <a:r>
              <a:rPr lang="en-US" dirty="0" err="1" smtClean="0"/>
              <a:t>trophoblastic</a:t>
            </a:r>
            <a:r>
              <a:rPr lang="en-US" dirty="0" smtClean="0"/>
              <a:t> disease</a:t>
            </a:r>
          </a:p>
          <a:p>
            <a:r>
              <a:rPr lang="en-US" dirty="0" smtClean="0"/>
              <a:t>STEPS:</a:t>
            </a:r>
          </a:p>
          <a:p>
            <a:pPr marL="457200" indent="-457200">
              <a:buAutoNum type="arabicPeriod"/>
            </a:pPr>
            <a:r>
              <a:rPr lang="en-US" dirty="0" smtClean="0"/>
              <a:t>Prevention of pregnancy for a minimum of 6 months with hormonal contraception</a:t>
            </a:r>
          </a:p>
          <a:p>
            <a:pPr marL="457200" indent="-457200">
              <a:buAutoNum type="arabicPeriod"/>
            </a:pPr>
            <a:r>
              <a:rPr lang="en-US" dirty="0" smtClean="0"/>
              <a:t>Obtain baseline </a:t>
            </a:r>
            <a:r>
              <a:rPr lang="en-US" dirty="0" err="1" smtClean="0"/>
              <a:t>βhCG</a:t>
            </a:r>
            <a:r>
              <a:rPr lang="en-US" dirty="0" smtClean="0"/>
              <a:t> within 48 hours </a:t>
            </a:r>
            <a:r>
              <a:rPr lang="en-US" dirty="0" err="1" smtClean="0"/>
              <a:t>postevacuation</a:t>
            </a:r>
            <a:r>
              <a:rPr lang="en-US" dirty="0" smtClean="0"/>
              <a:t> then monitor levels every 1-2 weeks while still elevated (to detect persistent disease). Levels should fall progressively to undetectable levels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</a:t>
            </a:r>
            <a:r>
              <a:rPr lang="en-US" dirty="0" err="1" smtClean="0"/>
              <a:t>Postevacuation</a:t>
            </a:r>
            <a:r>
              <a:rPr lang="en-US" dirty="0" smtClean="0"/>
              <a:t>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STEPS:</a:t>
            </a:r>
          </a:p>
          <a:p>
            <a:pPr>
              <a:buNone/>
            </a:pPr>
            <a:r>
              <a:rPr lang="en-US" dirty="0" smtClean="0"/>
              <a:t>3. Chemotherapy is NOT indicated if levels continue to drop. A rise or plateau warrants evaluation of persistent disease and treatment. An increase in levels indicate significant </a:t>
            </a:r>
            <a:r>
              <a:rPr lang="en-US" dirty="0" err="1" smtClean="0"/>
              <a:t>trophoblastic</a:t>
            </a:r>
            <a:r>
              <a:rPr lang="en-US" dirty="0" smtClean="0"/>
              <a:t> proliferation unless the patient is pregnant.</a:t>
            </a:r>
          </a:p>
          <a:p>
            <a:pPr>
              <a:buNone/>
            </a:pPr>
            <a:r>
              <a:rPr lang="en-US" dirty="0" smtClean="0"/>
              <a:t>4. Once serum </a:t>
            </a:r>
            <a:r>
              <a:rPr lang="en-US" dirty="0" err="1" smtClean="0"/>
              <a:t>βhCG</a:t>
            </a:r>
            <a:r>
              <a:rPr lang="en-US" dirty="0" smtClean="0"/>
              <a:t> levels normalize, levels are then determines monthly for anther 6 months. If undetectable by this time, surveillance is stopped and pregnancy is allowed.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  </a:t>
            </a:r>
            <a:r>
              <a:rPr lang="en-US" dirty="0" err="1" smtClean="0"/>
              <a:t>Postevacuation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Usually in those with no persistent disease, serum </a:t>
            </a:r>
            <a:r>
              <a:rPr lang="en-US" dirty="0" err="1" smtClean="0"/>
              <a:t>β</a:t>
            </a:r>
            <a:r>
              <a:rPr lang="en-US" dirty="0" smtClean="0"/>
              <a:t> </a:t>
            </a:r>
            <a:r>
              <a:rPr lang="en-US" dirty="0" err="1" smtClean="0"/>
              <a:t>hCG</a:t>
            </a:r>
            <a:r>
              <a:rPr lang="en-US" dirty="0" smtClean="0"/>
              <a:t> is undetectable by 7 weeks post evacuation in partial mole and by 9 weeks post evacuation in complete mole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9491" y="4743802"/>
            <a:ext cx="7639174" cy="13620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GESTATIONAL TROPHOBLASTIC NEOPLASIA</a:t>
            </a:r>
            <a:endParaRPr lang="en-US" dirty="0"/>
          </a:p>
        </p:txBody>
      </p:sp>
      <p:pic>
        <p:nvPicPr>
          <p:cNvPr id="8" name="Picture 7" descr="GT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759" y="423305"/>
            <a:ext cx="6442678" cy="4320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</a:t>
            </a:r>
            <a:r>
              <a:rPr lang="en-US" dirty="0" err="1" smtClean="0"/>
              <a:t>Trophoblastic</a:t>
            </a:r>
            <a:r>
              <a:rPr lang="en-US" dirty="0" smtClean="0"/>
              <a:t> </a:t>
            </a:r>
            <a:r>
              <a:rPr lang="en-US" dirty="0" err="1" smtClean="0"/>
              <a:t>Neoplasia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Aggressive </a:t>
            </a:r>
            <a:r>
              <a:rPr lang="en-US" dirty="0" err="1" smtClean="0"/>
              <a:t>myometrial</a:t>
            </a:r>
            <a:r>
              <a:rPr lang="en-US" dirty="0" smtClean="0"/>
              <a:t> invasion</a:t>
            </a:r>
          </a:p>
          <a:p>
            <a:r>
              <a:rPr lang="en-US" dirty="0" smtClean="0"/>
              <a:t>Strong tendency to metastasize</a:t>
            </a:r>
          </a:p>
          <a:p>
            <a:r>
              <a:rPr lang="en-US" dirty="0" smtClean="0"/>
              <a:t>Malignant Gestational </a:t>
            </a:r>
            <a:r>
              <a:rPr lang="en-US" dirty="0" err="1" smtClean="0"/>
              <a:t>Trophoblastic</a:t>
            </a:r>
            <a:r>
              <a:rPr lang="en-US" dirty="0" smtClean="0"/>
              <a:t> Disease (ACOG, 2004)</a:t>
            </a:r>
          </a:p>
          <a:p>
            <a:r>
              <a:rPr lang="en-US" dirty="0" smtClean="0"/>
              <a:t>Diagnosed only by persistent elevation of serum </a:t>
            </a:r>
            <a:r>
              <a:rPr lang="en-US" dirty="0" err="1" smtClean="0"/>
              <a:t>βhCG</a:t>
            </a:r>
            <a:r>
              <a:rPr lang="en-US" dirty="0" smtClean="0"/>
              <a:t> in most cases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Histologic</a:t>
            </a:r>
            <a:r>
              <a:rPr lang="en-US" dirty="0" smtClean="0"/>
              <a:t> Classification of GTN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INVASIVE MOLE</a:t>
            </a:r>
          </a:p>
          <a:p>
            <a:r>
              <a:rPr lang="en-US" dirty="0" smtClean="0"/>
              <a:t>CHORIOCARCINOMA</a:t>
            </a:r>
          </a:p>
          <a:p>
            <a:r>
              <a:rPr lang="en-US" dirty="0" smtClean="0"/>
              <a:t>PLACENTAL SITE TROPHOBLASTIC TUMOR</a:t>
            </a:r>
          </a:p>
          <a:p>
            <a:r>
              <a:rPr lang="en-US" dirty="0" smtClean="0"/>
              <a:t>EPITHELIOID TROPHOBLASTIC TUMOR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 </a:t>
            </a:r>
            <a:r>
              <a:rPr lang="en-US" i="1" dirty="0" smtClean="0"/>
              <a:t>The diagnosis of GTN is usually based on persistent elevation of serum </a:t>
            </a:r>
            <a:r>
              <a:rPr lang="en-US" i="1" dirty="0" err="1" smtClean="0"/>
              <a:t>βhCG</a:t>
            </a:r>
            <a:r>
              <a:rPr lang="en-US" i="1" dirty="0" smtClean="0"/>
              <a:t> level  without confirmation  by pathological study. Management is NOT directed by </a:t>
            </a:r>
            <a:r>
              <a:rPr lang="en-US" i="1" dirty="0" err="1" smtClean="0"/>
              <a:t>histologic</a:t>
            </a:r>
            <a:r>
              <a:rPr lang="en-US" i="1" dirty="0" smtClean="0"/>
              <a:t> findings.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DIAGNOSIS OF GTN OR POSTMOLAR GTD (FIGO)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Plateau of serum </a:t>
            </a:r>
            <a:r>
              <a:rPr lang="en-US" dirty="0" err="1" smtClean="0"/>
              <a:t>βhCG</a:t>
            </a:r>
            <a:r>
              <a:rPr lang="en-US" dirty="0" smtClean="0"/>
              <a:t> level (± 10 %) for four measurements during a period of 3 weeks or longer-days 1,7,14,21</a:t>
            </a:r>
          </a:p>
          <a:p>
            <a:pPr marL="457200" indent="-457200">
              <a:buAutoNum type="arabicPeriod"/>
            </a:pPr>
            <a:r>
              <a:rPr lang="en-US" dirty="0" smtClean="0"/>
              <a:t>Rise of serum </a:t>
            </a:r>
            <a:r>
              <a:rPr lang="en-US" dirty="0" err="1" smtClean="0"/>
              <a:t>βhCG</a:t>
            </a:r>
            <a:r>
              <a:rPr lang="en-US" dirty="0" smtClean="0"/>
              <a:t> level &gt; 10% during three weekly consecutive measurements or longer, during a period of two weeks or more-days 1,7,14</a:t>
            </a:r>
          </a:p>
          <a:p>
            <a:pPr marL="457200" indent="-457200">
              <a:buAutoNum type="arabicPeriod"/>
            </a:pPr>
            <a:r>
              <a:rPr lang="en-US" dirty="0" smtClean="0"/>
              <a:t>The serum </a:t>
            </a:r>
            <a:r>
              <a:rPr lang="en-US" dirty="0" err="1" smtClean="0"/>
              <a:t>βhCG</a:t>
            </a:r>
            <a:r>
              <a:rPr lang="en-US" dirty="0" smtClean="0"/>
              <a:t> level  remains detectable for 6 months or longer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Histologic</a:t>
            </a:r>
            <a:r>
              <a:rPr lang="en-US" dirty="0" smtClean="0"/>
              <a:t> criteria for </a:t>
            </a:r>
            <a:r>
              <a:rPr lang="en-US" dirty="0" err="1" smtClean="0"/>
              <a:t>choriocarcinoma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8931" y="4674758"/>
            <a:ext cx="6092932" cy="1785244"/>
          </a:xfrm>
        </p:spPr>
        <p:txBody>
          <a:bodyPr>
            <a:normAutofit/>
          </a:bodyPr>
          <a:lstStyle/>
          <a:p>
            <a:r>
              <a:rPr lang="en-US" dirty="0" smtClean="0"/>
              <a:t>HYDATIDIFORM MOLE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MOLAR PREGNANCY</a:t>
            </a:r>
            <a:endParaRPr lang="en-US" dirty="0"/>
          </a:p>
        </p:txBody>
      </p:sp>
      <p:pic>
        <p:nvPicPr>
          <p:cNvPr id="6" name="Picture 5" descr="H mo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88" y="828204"/>
            <a:ext cx="7534275" cy="3846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INVASIVE MOLE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Excessive </a:t>
            </a:r>
            <a:r>
              <a:rPr lang="en-US" dirty="0" err="1" smtClean="0"/>
              <a:t>trophoblastic</a:t>
            </a:r>
            <a:r>
              <a:rPr lang="en-US" dirty="0" smtClean="0"/>
              <a:t> overgrowth with extensive tissue invasion by </a:t>
            </a:r>
            <a:r>
              <a:rPr lang="en-US" dirty="0" err="1" smtClean="0"/>
              <a:t>trophoblastic</a:t>
            </a:r>
            <a:r>
              <a:rPr lang="en-US" dirty="0" smtClean="0"/>
              <a:t> cells and whole </a:t>
            </a:r>
            <a:r>
              <a:rPr lang="en-US" dirty="0" err="1" smtClean="0"/>
              <a:t>villi</a:t>
            </a:r>
            <a:endParaRPr lang="en-US" dirty="0"/>
          </a:p>
        </p:txBody>
      </p:sp>
      <p:pic>
        <p:nvPicPr>
          <p:cNvPr id="18" name="Content Placeholder 17" descr="invasive mole 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5463" b="-25463"/>
          <a:stretch>
            <a:fillRect/>
          </a:stretch>
        </p:blipFill>
        <p:spPr>
          <a:xfrm>
            <a:off x="4399878" y="975442"/>
            <a:ext cx="3657600" cy="62759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INVASIVE MOLE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Deep penetration into the </a:t>
            </a:r>
            <a:r>
              <a:rPr lang="en-US" dirty="0" err="1" smtClean="0"/>
              <a:t>myometrium</a:t>
            </a:r>
            <a:r>
              <a:rPr lang="en-US" dirty="0" smtClean="0"/>
              <a:t> (even at times the peritoneum, </a:t>
            </a:r>
            <a:r>
              <a:rPr lang="en-US" dirty="0" err="1" smtClean="0"/>
              <a:t>parametrium</a:t>
            </a:r>
            <a:r>
              <a:rPr lang="en-US" dirty="0" smtClean="0"/>
              <a:t> or vaginal vault)</a:t>
            </a:r>
          </a:p>
          <a:p>
            <a:r>
              <a:rPr lang="en-US" dirty="0" smtClean="0"/>
              <a:t>Almost always arise from a partial or complete mole</a:t>
            </a:r>
          </a:p>
          <a:p>
            <a:r>
              <a:rPr lang="en-US" dirty="0" smtClean="0"/>
              <a:t>Locally invasive but lacks the tendency for widespread metastasis</a:t>
            </a:r>
          </a:p>
        </p:txBody>
      </p:sp>
      <p:pic>
        <p:nvPicPr>
          <p:cNvPr id="5" name="Content Placeholder 4" descr="invasive mole histo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8098" b="-18098"/>
          <a:stretch>
            <a:fillRect/>
          </a:stretch>
        </p:blipFill>
        <p:spPr>
          <a:xfrm>
            <a:off x="4399878" y="1233106"/>
            <a:ext cx="3657600" cy="56248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CHORIOCARCINOMA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Extremely malignant carcinoma of chorionic epithelium</a:t>
            </a:r>
          </a:p>
          <a:p>
            <a:r>
              <a:rPr lang="en-US" dirty="0" smtClean="0"/>
              <a:t>2/3 follow a normal delivery, 1/3 follow molar gestation</a:t>
            </a:r>
          </a:p>
          <a:p>
            <a:r>
              <a:rPr lang="en-US" dirty="0" smtClean="0"/>
              <a:t>Considered anytime there is </a:t>
            </a:r>
            <a:r>
              <a:rPr lang="en-US" b="1" dirty="0" smtClean="0"/>
              <a:t>persistent bleeding after any pregnancy event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CHORIOCARCINOMA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Rapidly growing</a:t>
            </a:r>
          </a:p>
          <a:p>
            <a:r>
              <a:rPr lang="en-US" dirty="0" smtClean="0"/>
              <a:t>Invades </a:t>
            </a:r>
            <a:r>
              <a:rPr lang="en-US" dirty="0" err="1" smtClean="0"/>
              <a:t>myometrium</a:t>
            </a:r>
            <a:r>
              <a:rPr lang="en-US" dirty="0" smtClean="0"/>
              <a:t> and blood </a:t>
            </a:r>
            <a:r>
              <a:rPr lang="en-US" dirty="0" err="1" smtClean="0"/>
              <a:t>vessels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hemorrhage and necrosis</a:t>
            </a:r>
          </a:p>
          <a:p>
            <a:r>
              <a:rPr lang="en-US" dirty="0" smtClean="0">
                <a:sym typeface="Wingdings"/>
              </a:rPr>
              <a:t>Dark red or purplish, ragged and friable</a:t>
            </a:r>
          </a:p>
          <a:p>
            <a:r>
              <a:rPr lang="en-US" dirty="0" smtClean="0">
                <a:sym typeface="Wingdings"/>
              </a:rPr>
              <a:t>Early bleeding, sloughing and infection with involvement of </a:t>
            </a:r>
            <a:r>
              <a:rPr lang="en-US" dirty="0" err="1" smtClean="0">
                <a:sym typeface="Wingdings"/>
              </a:rPr>
              <a:t>endometrium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Dark irregular nodules with involvement of peritoneum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 descr="chorioCA 3.jpg"/>
          <p:cNvPicPr>
            <a:picLocks noGrp="1" noChangeAspect="1"/>
          </p:cNvPicPr>
          <p:nvPr/>
        </p:nvPicPr>
        <p:blipFill>
          <a:blip r:embed="rId2"/>
          <a:srcRect t="-18111" b="-18111"/>
          <a:stretch>
            <a:fillRect/>
          </a:stretch>
        </p:blipFill>
        <p:spPr>
          <a:xfrm>
            <a:off x="4397187" y="1325128"/>
            <a:ext cx="3657600" cy="5532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CHORIOCARCINOMA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Involvement of </a:t>
            </a:r>
            <a:r>
              <a:rPr lang="en-US" dirty="0" err="1" smtClean="0"/>
              <a:t>cytotrophoblasts</a:t>
            </a:r>
            <a:r>
              <a:rPr lang="en-US" dirty="0" smtClean="0"/>
              <a:t> and </a:t>
            </a:r>
            <a:r>
              <a:rPr lang="en-US" dirty="0" err="1" smtClean="0"/>
              <a:t>syncitial</a:t>
            </a:r>
            <a:r>
              <a:rPr lang="en-US" dirty="0" smtClean="0"/>
              <a:t> elements (one or the other may predominate)</a:t>
            </a:r>
          </a:p>
          <a:p>
            <a:r>
              <a:rPr lang="en-US" dirty="0" smtClean="0"/>
              <a:t>Columns or sheets of </a:t>
            </a:r>
            <a:r>
              <a:rPr lang="en-US" dirty="0" err="1" smtClean="0"/>
              <a:t>trophoblasts</a:t>
            </a:r>
            <a:r>
              <a:rPr lang="en-US" dirty="0" smtClean="0"/>
              <a:t> penetrating </a:t>
            </a:r>
            <a:r>
              <a:rPr lang="en-US" dirty="0" err="1" smtClean="0"/>
              <a:t>myometrium</a:t>
            </a:r>
            <a:r>
              <a:rPr lang="en-US" dirty="0" smtClean="0"/>
              <a:t> and blood vessels</a:t>
            </a:r>
          </a:p>
          <a:p>
            <a:r>
              <a:rPr lang="en-US" dirty="0" err="1" smtClean="0"/>
              <a:t>Plexiform</a:t>
            </a:r>
            <a:r>
              <a:rPr lang="en-US" dirty="0" smtClean="0"/>
              <a:t> or disorderly arrangement</a:t>
            </a:r>
          </a:p>
          <a:p>
            <a:r>
              <a:rPr lang="en-US" dirty="0" smtClean="0"/>
              <a:t>No villous patterns</a:t>
            </a:r>
            <a:endParaRPr lang="en-US" dirty="0"/>
          </a:p>
        </p:txBody>
      </p:sp>
      <p:pic>
        <p:nvPicPr>
          <p:cNvPr id="5" name="Content Placeholder 4" descr="micro chorio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8087" b="-18087"/>
          <a:stretch>
            <a:fillRect/>
          </a:stretch>
        </p:blipFill>
        <p:spPr>
          <a:xfrm>
            <a:off x="4399878" y="1177892"/>
            <a:ext cx="3657600" cy="56801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Gestational </a:t>
            </a:r>
            <a:r>
              <a:rPr lang="en-US" dirty="0" err="1" smtClean="0"/>
              <a:t>Choriocarcinoma</a:t>
            </a:r>
            <a:r>
              <a:rPr lang="en-US" dirty="0" smtClean="0"/>
              <a:t>: Metastasis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Early and </a:t>
            </a:r>
            <a:r>
              <a:rPr lang="en-US" b="1" dirty="0" err="1" smtClean="0"/>
              <a:t>Hematogenous</a:t>
            </a:r>
            <a:r>
              <a:rPr lang="en-US" b="1" dirty="0" smtClean="0"/>
              <a:t> </a:t>
            </a:r>
            <a:r>
              <a:rPr lang="en-US" dirty="0" smtClean="0"/>
              <a:t>(affinity of </a:t>
            </a:r>
            <a:r>
              <a:rPr lang="en-US" dirty="0" err="1" smtClean="0"/>
              <a:t>trophoblasts</a:t>
            </a:r>
            <a:r>
              <a:rPr lang="en-US" dirty="0" smtClean="0"/>
              <a:t> to blood vessels)</a:t>
            </a:r>
          </a:p>
          <a:p>
            <a:r>
              <a:rPr lang="en-US" dirty="0" smtClean="0"/>
              <a:t>Lungs (75%), Vagina (50%)</a:t>
            </a:r>
          </a:p>
          <a:p>
            <a:r>
              <a:rPr lang="en-US" dirty="0" smtClean="0"/>
              <a:t>Vulva, kidneys,  brain, bowel</a:t>
            </a:r>
          </a:p>
          <a:p>
            <a:r>
              <a:rPr lang="en-US" dirty="0" smtClean="0"/>
              <a:t>Ovarian theca </a:t>
            </a:r>
            <a:r>
              <a:rPr lang="en-US" dirty="0" err="1" smtClean="0"/>
              <a:t>lutein</a:t>
            </a:r>
            <a:r>
              <a:rPr lang="en-US" dirty="0" smtClean="0"/>
              <a:t>- cysts seen in over 1/3 of metastatic cases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ung mets chor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87555" cy="6858000"/>
          </a:xfrm>
          <a:prstGeom prst="rect">
            <a:avLst/>
          </a:prstGeom>
        </p:spPr>
      </p:pic>
      <p:pic>
        <p:nvPicPr>
          <p:cNvPr id="5" name="Picture 4" descr="vag mets chori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555" y="-746957"/>
            <a:ext cx="4456445" cy="8590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ver mets chor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38151" cy="6858000"/>
          </a:xfrm>
          <a:prstGeom prst="rect">
            <a:avLst/>
          </a:prstGeom>
        </p:spPr>
      </p:pic>
      <p:pic>
        <p:nvPicPr>
          <p:cNvPr id="4" name="Picture 3" descr="mets chorio br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151" y="0"/>
            <a:ext cx="460584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PLACENTAL SITE TROPHOBLASTIC TUMOR (PSTT)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Rare variant</a:t>
            </a:r>
          </a:p>
          <a:p>
            <a:r>
              <a:rPr lang="en-US" dirty="0" smtClean="0"/>
              <a:t>GTN arising in placental implantation site</a:t>
            </a:r>
          </a:p>
          <a:p>
            <a:r>
              <a:rPr lang="en-US" dirty="0" smtClean="0"/>
              <a:t>Follows term, abortion, ectopic, or molar pregnancy</a:t>
            </a:r>
          </a:p>
          <a:p>
            <a:r>
              <a:rPr lang="en-US" dirty="0" smtClean="0"/>
              <a:t>Presents mainly as bleeding</a:t>
            </a:r>
          </a:p>
          <a:p>
            <a:r>
              <a:rPr lang="en-US" dirty="0" smtClean="0"/>
              <a:t>Locally invasive tumors are resistant to chemotherapy</a:t>
            </a:r>
          </a:p>
          <a:p>
            <a:r>
              <a:rPr lang="en-US" dirty="0" smtClean="0"/>
              <a:t>HYSTERECTOMY: best treatment</a:t>
            </a:r>
          </a:p>
          <a:p>
            <a:endParaRPr lang="en-US" dirty="0"/>
          </a:p>
        </p:txBody>
      </p:sp>
      <p:pic>
        <p:nvPicPr>
          <p:cNvPr id="6" name="Content Placeholder 5" descr="PSTT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20487" r="-20487"/>
          <a:stretch>
            <a:fillRect/>
          </a:stretch>
        </p:blipFill>
        <p:spPr>
          <a:xfrm>
            <a:off x="4399878" y="1985963"/>
            <a:ext cx="4433642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Intermediate </a:t>
            </a:r>
            <a:r>
              <a:rPr lang="en-US" dirty="0" err="1" smtClean="0"/>
              <a:t>trophoblastic</a:t>
            </a:r>
            <a:r>
              <a:rPr lang="en-US" dirty="0" smtClean="0"/>
              <a:t> cells mostly producing </a:t>
            </a:r>
            <a:r>
              <a:rPr lang="en-US" dirty="0" err="1" smtClean="0"/>
              <a:t>prolactin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serum </a:t>
            </a:r>
            <a:r>
              <a:rPr lang="en-US" dirty="0" err="1" smtClean="0"/>
              <a:t>βhCG</a:t>
            </a:r>
            <a:r>
              <a:rPr lang="en-US" dirty="0" smtClean="0"/>
              <a:t>  low relative to the tumor mass</a:t>
            </a:r>
          </a:p>
        </p:txBody>
      </p:sp>
      <p:pic>
        <p:nvPicPr>
          <p:cNvPr id="5" name="Content Placeholder 4" descr="Uterus_PlacentalSiteTrophoblasticTumor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5386" b="-25386"/>
          <a:stretch>
            <a:fillRect/>
          </a:stretch>
        </p:blipFill>
        <p:spPr>
          <a:xfrm>
            <a:off x="4399878" y="1176456"/>
            <a:ext cx="3657600" cy="5994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Molar Pregnancy: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Histologic</a:t>
            </a:r>
            <a:r>
              <a:rPr lang="en-US" dirty="0" smtClean="0"/>
              <a:t> Abnormality</a:t>
            </a:r>
            <a:endParaRPr lang="en-US" dirty="0"/>
          </a:p>
        </p:txBody>
      </p:sp>
      <p:pic>
        <p:nvPicPr>
          <p:cNvPr id="9" name="Content Placeholder 8" descr="normal villi.gif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7043" b="-17043"/>
          <a:stretch>
            <a:fillRect/>
          </a:stretch>
        </p:blipFill>
        <p:spPr>
          <a:xfrm>
            <a:off x="497541" y="2447365"/>
            <a:ext cx="3657600" cy="2926767"/>
          </a:xfrm>
        </p:spPr>
      </p:pic>
      <p:pic>
        <p:nvPicPr>
          <p:cNvPr id="10" name="Content Placeholder 9" descr="villi in H mole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t="-38214" b="-38214"/>
          <a:stretch>
            <a:fillRect/>
          </a:stretch>
        </p:blipFill>
        <p:spPr>
          <a:xfrm>
            <a:off x="4399878" y="2070847"/>
            <a:ext cx="3657600" cy="3678797"/>
          </a:xfrm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H-mole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99878" y="5374132"/>
            <a:ext cx="3019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Chorionic </a:t>
            </a:r>
            <a:r>
              <a:rPr lang="en-US" dirty="0" err="1" smtClean="0"/>
              <a:t>vIlli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Trophoblastic</a:t>
            </a:r>
            <a:r>
              <a:rPr lang="en-US" dirty="0" smtClean="0"/>
              <a:t> proliferation</a:t>
            </a:r>
          </a:p>
          <a:p>
            <a:r>
              <a:rPr lang="en-US" dirty="0" smtClean="0"/>
              <a:t>Edema of villous </a:t>
            </a:r>
            <a:r>
              <a:rPr lang="en-US" dirty="0" err="1" smtClean="0"/>
              <a:t>stroma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EPITHELIOID TROPHOBLASTIC</a:t>
            </a:r>
            <a:br>
              <a:rPr lang="en-US" dirty="0" smtClean="0"/>
            </a:br>
            <a:r>
              <a:rPr lang="en-US" dirty="0" smtClean="0"/>
              <a:t>TUMOR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Rare</a:t>
            </a:r>
          </a:p>
          <a:p>
            <a:r>
              <a:rPr lang="en-US" dirty="0" smtClean="0"/>
              <a:t>Preceding pregnancy event maybe remote or may not even be confirmed</a:t>
            </a:r>
          </a:p>
          <a:p>
            <a:r>
              <a:rPr lang="en-US" dirty="0" smtClean="0"/>
              <a:t>Grossly nodular</a:t>
            </a:r>
          </a:p>
          <a:p>
            <a:r>
              <a:rPr lang="en-US" dirty="0" smtClean="0"/>
              <a:t>Hysterectomy-primary mode of treatment</a:t>
            </a:r>
          </a:p>
          <a:p>
            <a:r>
              <a:rPr lang="en-US" dirty="0" smtClean="0"/>
              <a:t>Paucity of cases precludes adequate evaluation of efficacy of chemotherapy</a:t>
            </a:r>
            <a:endParaRPr lang="en-US" dirty="0"/>
          </a:p>
        </p:txBody>
      </p:sp>
      <p:pic>
        <p:nvPicPr>
          <p:cNvPr id="5" name="Content Placeholder 4" descr="ETT gros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3780" b="-33780"/>
          <a:stretch>
            <a:fillRect/>
          </a:stretch>
        </p:blipFill>
        <p:spPr>
          <a:xfrm>
            <a:off x="4399878" y="709609"/>
            <a:ext cx="3657600" cy="68159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Epithelioid</a:t>
            </a:r>
            <a:r>
              <a:rPr lang="en-US" dirty="0" smtClean="0"/>
              <a:t> </a:t>
            </a:r>
            <a:r>
              <a:rPr lang="en-US" dirty="0" err="1" smtClean="0"/>
              <a:t>Trophoblastic</a:t>
            </a:r>
            <a:r>
              <a:rPr lang="en-US" dirty="0" smtClean="0"/>
              <a:t> Tumor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Develops from </a:t>
            </a:r>
            <a:r>
              <a:rPr lang="en-US" dirty="0" err="1" smtClean="0"/>
              <a:t>neoplastic</a:t>
            </a:r>
            <a:r>
              <a:rPr lang="en-US" dirty="0" smtClean="0"/>
              <a:t> transformation of chorionic type intermediate </a:t>
            </a:r>
            <a:r>
              <a:rPr lang="en-US" dirty="0" err="1" smtClean="0"/>
              <a:t>trophoblast</a:t>
            </a:r>
            <a:endParaRPr lang="en-US" dirty="0" smtClean="0"/>
          </a:p>
          <a:p>
            <a:r>
              <a:rPr lang="en-US" dirty="0" smtClean="0"/>
              <a:t>Resembles PSTT but the cells are smaller and there is less nuclear </a:t>
            </a:r>
            <a:r>
              <a:rPr lang="en-US" dirty="0" err="1" smtClean="0"/>
              <a:t>pleomorphism</a:t>
            </a:r>
            <a:endParaRPr lang="en-US" dirty="0"/>
          </a:p>
        </p:txBody>
      </p:sp>
      <p:pic>
        <p:nvPicPr>
          <p:cNvPr id="5" name="Content Placeholder 4" descr="Uterus_EpithelioidTrophoblasticTumor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5386" b="-25386"/>
          <a:stretch>
            <a:fillRect/>
          </a:stretch>
        </p:blipFill>
        <p:spPr>
          <a:xfrm>
            <a:off x="4399878" y="1008392"/>
            <a:ext cx="3657600" cy="61997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GTN: Clinical Course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Irregular bleeding with uterine </a:t>
            </a:r>
            <a:r>
              <a:rPr lang="en-US" b="1" dirty="0" err="1" smtClean="0"/>
              <a:t>subinvolution</a:t>
            </a:r>
            <a:endParaRPr lang="en-US" b="1" dirty="0" smtClean="0"/>
          </a:p>
          <a:p>
            <a:r>
              <a:rPr lang="en-US" dirty="0" smtClean="0"/>
              <a:t>Bleeding: continuous or intermittent, maybe sudden and massive</a:t>
            </a:r>
          </a:p>
          <a:p>
            <a:r>
              <a:rPr lang="en-US" dirty="0" err="1" smtClean="0"/>
              <a:t>Intraperitoneal</a:t>
            </a:r>
            <a:r>
              <a:rPr lang="en-US" dirty="0" smtClean="0"/>
              <a:t> hemorrhage: </a:t>
            </a:r>
            <a:r>
              <a:rPr lang="en-US" dirty="0" err="1" smtClean="0"/>
              <a:t>myometrial</a:t>
            </a:r>
            <a:r>
              <a:rPr lang="en-US" dirty="0" smtClean="0"/>
              <a:t> perforation by invading </a:t>
            </a:r>
            <a:r>
              <a:rPr lang="en-US" dirty="0" err="1" smtClean="0"/>
              <a:t>trophoblasts</a:t>
            </a:r>
            <a:endParaRPr lang="en-US" dirty="0" smtClean="0"/>
          </a:p>
          <a:p>
            <a:r>
              <a:rPr lang="en-US" dirty="0" smtClean="0"/>
              <a:t>May initially present as </a:t>
            </a:r>
            <a:r>
              <a:rPr lang="en-US" dirty="0" err="1" smtClean="0"/>
              <a:t>vulvar</a:t>
            </a:r>
            <a:r>
              <a:rPr lang="en-US" dirty="0" smtClean="0"/>
              <a:t> or vaginal metastasis or other distant </a:t>
            </a:r>
            <a:r>
              <a:rPr lang="en-US" dirty="0" err="1" smtClean="0"/>
              <a:t>mets</a:t>
            </a:r>
            <a:r>
              <a:rPr lang="en-US" dirty="0" smtClean="0"/>
              <a:t> with the uterine tumor disappearing</a:t>
            </a:r>
          </a:p>
          <a:p>
            <a:r>
              <a:rPr lang="en-US" dirty="0" err="1" smtClean="0"/>
              <a:t>Choriocarcinoma</a:t>
            </a:r>
            <a:r>
              <a:rPr lang="en-US" b="1" dirty="0" smtClean="0"/>
              <a:t>: fatal without treatment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GTN: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Most important factor</a:t>
            </a:r>
            <a:r>
              <a:rPr lang="en-US" b="1" dirty="0" smtClean="0"/>
              <a:t>: consideration for possibility of GTN</a:t>
            </a:r>
            <a:r>
              <a:rPr lang="en-US" dirty="0" smtClean="0"/>
              <a:t>-</a:t>
            </a:r>
          </a:p>
          <a:p>
            <a:r>
              <a:rPr lang="en-US" b="1" dirty="0" smtClean="0"/>
              <a:t>Persistent bleeding after any pregnancy event</a:t>
            </a:r>
            <a:r>
              <a:rPr lang="en-US" dirty="0" smtClean="0"/>
              <a:t>: mandates measurement of </a:t>
            </a:r>
            <a:r>
              <a:rPr lang="en-US" dirty="0" err="1" smtClean="0"/>
              <a:t>βhCG</a:t>
            </a:r>
            <a:r>
              <a:rPr lang="en-US" dirty="0" smtClean="0"/>
              <a:t> and consideration of diagnostic curettage </a:t>
            </a:r>
          </a:p>
          <a:p>
            <a:r>
              <a:rPr lang="en-US" dirty="0" smtClean="0"/>
              <a:t>Thorough pelvic assessment, </a:t>
            </a:r>
            <a:r>
              <a:rPr lang="en-US" dirty="0" err="1" smtClean="0"/>
              <a:t>hemogram</a:t>
            </a:r>
            <a:r>
              <a:rPr lang="en-US" dirty="0" smtClean="0"/>
              <a:t>, renal and liver function tests, chest X-ray </a:t>
            </a:r>
          </a:p>
          <a:p>
            <a:r>
              <a:rPr lang="en-US" dirty="0" smtClean="0"/>
              <a:t>+of pulmonary </a:t>
            </a:r>
            <a:r>
              <a:rPr lang="en-US" dirty="0" err="1" smtClean="0"/>
              <a:t>nodules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further imaging of brain ,abdomen and pelvis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FIGO 2002 Staging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Stage </a:t>
            </a:r>
            <a:r>
              <a:rPr lang="en-US" dirty="0" err="1" smtClean="0"/>
              <a:t>l</a:t>
            </a:r>
            <a:r>
              <a:rPr lang="en-US" dirty="0" smtClean="0"/>
              <a:t>- confined to uterus</a:t>
            </a:r>
          </a:p>
          <a:p>
            <a:r>
              <a:rPr lang="en-US" dirty="0" smtClean="0"/>
              <a:t>Stage </a:t>
            </a:r>
            <a:r>
              <a:rPr lang="en-US" dirty="0" err="1" smtClean="0"/>
              <a:t>ll</a:t>
            </a:r>
            <a:r>
              <a:rPr lang="en-US" dirty="0" smtClean="0"/>
              <a:t>-extends outside uterus but limited to genital structures (</a:t>
            </a:r>
            <a:r>
              <a:rPr lang="en-US" dirty="0" err="1" smtClean="0"/>
              <a:t>adnexae</a:t>
            </a:r>
            <a:r>
              <a:rPr lang="en-US" dirty="0" smtClean="0"/>
              <a:t>, vagina, broad ligament)</a:t>
            </a:r>
          </a:p>
          <a:p>
            <a:r>
              <a:rPr lang="en-US" dirty="0" smtClean="0"/>
              <a:t>Stage </a:t>
            </a:r>
            <a:r>
              <a:rPr lang="en-US" dirty="0" err="1" smtClean="0"/>
              <a:t>lll</a:t>
            </a:r>
            <a:r>
              <a:rPr lang="en-US" dirty="0" smtClean="0"/>
              <a:t>-extends to lungs with or without known genital involvement</a:t>
            </a:r>
          </a:p>
          <a:p>
            <a:r>
              <a:rPr lang="en-US" dirty="0" smtClean="0"/>
              <a:t>Stage </a:t>
            </a:r>
            <a:r>
              <a:rPr lang="en-US" dirty="0" err="1" smtClean="0"/>
              <a:t>lV</a:t>
            </a:r>
            <a:r>
              <a:rPr lang="en-US" dirty="0" smtClean="0"/>
              <a:t>-other metastatic sites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FIGO 2002 Staging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Substaging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dirty="0" smtClean="0"/>
              <a:t>A- no risk factor</a:t>
            </a:r>
          </a:p>
          <a:p>
            <a:pPr lvl="1">
              <a:buNone/>
            </a:pPr>
            <a:r>
              <a:rPr lang="en-US" dirty="0" smtClean="0"/>
              <a:t>B-one risk factor</a:t>
            </a:r>
          </a:p>
          <a:p>
            <a:pPr lvl="1">
              <a:buNone/>
            </a:pPr>
            <a:r>
              <a:rPr lang="en-US" dirty="0" smtClean="0"/>
              <a:t>C-two risk factors</a:t>
            </a:r>
          </a:p>
          <a:p>
            <a:r>
              <a:rPr lang="en-US" dirty="0" smtClean="0"/>
              <a:t>Risk factors:</a:t>
            </a:r>
          </a:p>
          <a:p>
            <a:pPr lvl="1">
              <a:buNone/>
            </a:pPr>
            <a:r>
              <a:rPr lang="en-US" dirty="0" err="1" smtClean="0"/>
              <a:t>βhCG</a:t>
            </a:r>
            <a:r>
              <a:rPr lang="en-US" dirty="0" smtClean="0"/>
              <a:t>&gt;100,00 </a:t>
            </a:r>
            <a:r>
              <a:rPr lang="en-US" dirty="0" err="1" smtClean="0"/>
              <a:t>miu</a:t>
            </a:r>
            <a:r>
              <a:rPr lang="en-US" dirty="0" smtClean="0"/>
              <a:t>/ml</a:t>
            </a:r>
          </a:p>
          <a:p>
            <a:pPr lvl="1">
              <a:buNone/>
            </a:pPr>
            <a:r>
              <a:rPr lang="en-US" dirty="0" smtClean="0"/>
              <a:t>Duration of termination of antecedent pregnancy to diagnosis&gt;6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Prognostic Scoring, 2002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8287" y="1288501"/>
          <a:ext cx="7556500" cy="550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/>
                <a:gridCol w="1511300"/>
                <a:gridCol w="1511300"/>
                <a:gridCol w="1511300"/>
                <a:gridCol w="15113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Antecedent pregnancy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 mole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abortion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Interval months from index pregnancy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PreTx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hCG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&lt;10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dirty="0" smtClean="0"/>
                        <a:t>-10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4</a:t>
                      </a:r>
                      <a:r>
                        <a:rPr lang="en-US" dirty="0" smtClean="0"/>
                        <a:t>-10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Largest</a:t>
                      </a:r>
                      <a:r>
                        <a:rPr lang="en-US" baseline="0" dirty="0" smtClean="0"/>
                        <a:t> tumor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3-4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Sites of </a:t>
                      </a:r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Spleen</a:t>
                      </a:r>
                    </a:p>
                    <a:p>
                      <a:r>
                        <a:rPr lang="en-US" dirty="0" smtClean="0"/>
                        <a:t>kidney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Brain</a:t>
                      </a:r>
                    </a:p>
                    <a:p>
                      <a:r>
                        <a:rPr lang="en-US" dirty="0" smtClean="0"/>
                        <a:t>liver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</a:t>
                      </a:r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5-8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Previous failed </a:t>
                      </a:r>
                      <a:r>
                        <a:rPr lang="en-US" dirty="0" err="1" smtClean="0"/>
                        <a:t>chemotx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drug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Two or more drugs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Prognostic Scoring, 2002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≤ 6: low risk disease treatable by single chemotherapeutic agent</a:t>
            </a:r>
          </a:p>
          <a:p>
            <a:r>
              <a:rPr lang="en-US" dirty="0" smtClean="0"/>
              <a:t>≥7: high risk disease requiring combination chemotherapy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GTN: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agent chemotherapy: </a:t>
            </a:r>
            <a:r>
              <a:rPr lang="en-US" dirty="0" err="1" smtClean="0"/>
              <a:t>nonmetastatic</a:t>
            </a:r>
            <a:r>
              <a:rPr lang="en-US" dirty="0" smtClean="0"/>
              <a:t> or low risk disease</a:t>
            </a:r>
          </a:p>
          <a:p>
            <a:pPr lvl="1">
              <a:buNone/>
            </a:pPr>
            <a:r>
              <a:rPr lang="en-US" dirty="0" err="1" smtClean="0"/>
              <a:t>Methotrexate</a:t>
            </a:r>
            <a:r>
              <a:rPr lang="en-US" dirty="0" smtClean="0"/>
              <a:t> (less toxic) </a:t>
            </a:r>
          </a:p>
          <a:p>
            <a:pPr lvl="1">
              <a:buNone/>
            </a:pPr>
            <a:r>
              <a:rPr lang="en-US" dirty="0" err="1" smtClean="0"/>
              <a:t>Actinomycin</a:t>
            </a:r>
            <a:r>
              <a:rPr lang="en-US" dirty="0" smtClean="0"/>
              <a:t> D</a:t>
            </a:r>
          </a:p>
          <a:p>
            <a:r>
              <a:rPr lang="en-US" dirty="0" smtClean="0"/>
              <a:t>Risk factors for additional chemotherapy beyond first course:</a:t>
            </a:r>
          </a:p>
          <a:p>
            <a:pPr lvl="1">
              <a:buNone/>
            </a:pPr>
            <a:r>
              <a:rPr lang="en-US" dirty="0" smtClean="0"/>
              <a:t>Metastatic disease</a:t>
            </a:r>
          </a:p>
          <a:p>
            <a:pPr lvl="1">
              <a:buNone/>
            </a:pPr>
            <a:r>
              <a:rPr lang="en-US" dirty="0" smtClean="0"/>
              <a:t>Single-day </a:t>
            </a:r>
            <a:r>
              <a:rPr lang="en-US" dirty="0" err="1" smtClean="0"/>
              <a:t>methotrexate</a:t>
            </a:r>
            <a:r>
              <a:rPr lang="en-US" dirty="0" smtClean="0"/>
              <a:t> infusion</a:t>
            </a:r>
          </a:p>
          <a:p>
            <a:pPr lvl="1">
              <a:buNone/>
            </a:pPr>
            <a:r>
              <a:rPr lang="en-US" dirty="0" smtClean="0"/>
              <a:t>Complete mole histology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GTN: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curettage: avoided ( increases risk of perforation) unless there is bleeding or a substantial amount of retained molar tissue*</a:t>
            </a:r>
          </a:p>
          <a:p>
            <a:r>
              <a:rPr lang="en-US" dirty="0" smtClean="0"/>
              <a:t>Hysterectomy  (women who have completed childbearing)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H-MOLE: Gross</a:t>
            </a:r>
            <a:endParaRPr lang="en-US" dirty="0"/>
          </a:p>
        </p:txBody>
      </p:sp>
      <p:pic>
        <p:nvPicPr>
          <p:cNvPr id="10" name="Content Placeholder 9" descr="complete H mole 2.jpg"/>
          <p:cNvPicPr>
            <a:picLocks noGrp="1" noChangeAspect="1"/>
          </p:cNvPicPr>
          <p:nvPr>
            <p:ph idx="1"/>
          </p:nvPr>
        </p:nvPicPr>
        <p:blipFill>
          <a:blip r:embed="rId3"/>
          <a:srcRect l="-9864" r="-9864"/>
          <a:stretch>
            <a:fillRect/>
          </a:stretch>
        </p:blipFill>
        <p:spPr>
          <a:xfrm>
            <a:off x="0" y="1981200"/>
            <a:ext cx="4878027" cy="4144963"/>
          </a:xfrm>
        </p:spPr>
      </p:pic>
      <p:pic>
        <p:nvPicPr>
          <p:cNvPr id="11" name="Picture 10" descr="H mo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467" y="1981200"/>
            <a:ext cx="4325797" cy="4144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GTN: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Subsequent chemotherapy is based on serial </a:t>
            </a:r>
            <a:r>
              <a:rPr lang="en-US" dirty="0" err="1" smtClean="0"/>
              <a:t>βhCG</a:t>
            </a:r>
            <a:r>
              <a:rPr lang="en-US" dirty="0" smtClean="0"/>
              <a:t> levels</a:t>
            </a:r>
          </a:p>
          <a:p>
            <a:r>
              <a:rPr lang="en-US" dirty="0" smtClean="0"/>
              <a:t>Combination chemotherapy for high risk cases:</a:t>
            </a:r>
          </a:p>
          <a:p>
            <a:pPr lvl="1">
              <a:buNone/>
            </a:pPr>
            <a:r>
              <a:rPr lang="en-US" b="1" dirty="0" smtClean="0"/>
              <a:t>EMA-CO</a:t>
            </a:r>
            <a:r>
              <a:rPr lang="en-US" dirty="0" smtClean="0"/>
              <a:t>: </a:t>
            </a:r>
            <a:r>
              <a:rPr lang="en-US" dirty="0" err="1" smtClean="0"/>
              <a:t>Etoposide</a:t>
            </a:r>
            <a:r>
              <a:rPr lang="en-US" dirty="0" smtClean="0"/>
              <a:t>, </a:t>
            </a:r>
            <a:r>
              <a:rPr lang="en-US" dirty="0" err="1" smtClean="0"/>
              <a:t>Methotrexate</a:t>
            </a:r>
            <a:r>
              <a:rPr lang="en-US" dirty="0" smtClean="0"/>
              <a:t>, </a:t>
            </a:r>
            <a:r>
              <a:rPr lang="en-US" dirty="0" err="1" smtClean="0"/>
              <a:t>Actinomycin</a:t>
            </a:r>
            <a:r>
              <a:rPr lang="en-US" dirty="0" smtClean="0"/>
              <a:t> D, </a:t>
            </a:r>
            <a:r>
              <a:rPr lang="en-US" dirty="0" err="1" smtClean="0"/>
              <a:t>Cyclophosphamide</a:t>
            </a:r>
            <a:r>
              <a:rPr lang="en-US" dirty="0" smtClean="0"/>
              <a:t>, </a:t>
            </a:r>
            <a:r>
              <a:rPr lang="en-US" dirty="0" err="1" smtClean="0"/>
              <a:t>Oncovin(Vincristine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/>
              <a:t>Surgery, Radiotherapy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Subsequent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Surveillance duration: (minimum)</a:t>
            </a:r>
          </a:p>
          <a:p>
            <a:pPr lvl="1">
              <a:buNone/>
            </a:pPr>
            <a:r>
              <a:rPr lang="en-US" dirty="0" smtClean="0"/>
              <a:t>6 months-molar pregnancy</a:t>
            </a:r>
          </a:p>
          <a:p>
            <a:pPr lvl="1">
              <a:buNone/>
            </a:pPr>
            <a:r>
              <a:rPr lang="en-US" dirty="0" smtClean="0"/>
              <a:t>1 year GTN</a:t>
            </a:r>
          </a:p>
          <a:p>
            <a:pPr lvl="1">
              <a:buNone/>
            </a:pPr>
            <a:r>
              <a:rPr lang="en-US" dirty="0" smtClean="0"/>
              <a:t>2 years if GTN is with metastasis</a:t>
            </a:r>
          </a:p>
          <a:p>
            <a:r>
              <a:rPr lang="en-US" dirty="0" smtClean="0"/>
              <a:t>Fertility is not compromised and  pregnancy can be achieved after successful treatment</a:t>
            </a:r>
          </a:p>
          <a:p>
            <a:r>
              <a:rPr lang="en-US" dirty="0" smtClean="0"/>
              <a:t>2% risk of developing </a:t>
            </a:r>
            <a:r>
              <a:rPr lang="en-US" dirty="0" err="1" smtClean="0"/>
              <a:t>trophoblastic</a:t>
            </a:r>
            <a:r>
              <a:rPr lang="en-US" dirty="0" smtClean="0"/>
              <a:t> disease in subsequent pregnancy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H-Mole: </a:t>
            </a:r>
            <a:r>
              <a:rPr lang="en-US" dirty="0" err="1" smtClean="0"/>
              <a:t>Histo</a:t>
            </a:r>
            <a:endParaRPr lang="en-US" dirty="0"/>
          </a:p>
        </p:txBody>
      </p:sp>
      <p:pic>
        <p:nvPicPr>
          <p:cNvPr id="6" name="Content Placeholder 5" descr="complete mole micro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3604" r="-13604"/>
          <a:stretch>
            <a:fillRect/>
          </a:stretch>
        </p:blipFill>
        <p:spPr>
          <a:xfrm>
            <a:off x="0" y="1981200"/>
            <a:ext cx="5080511" cy="4144963"/>
          </a:xfrm>
        </p:spPr>
      </p:pic>
      <p:pic>
        <p:nvPicPr>
          <p:cNvPr id="7" name="Picture 6" descr="micro complete mo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689" y="1981200"/>
            <a:ext cx="4307391" cy="3871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H-mole: </a:t>
            </a:r>
            <a:r>
              <a:rPr lang="en-US" dirty="0" err="1" smtClean="0"/>
              <a:t>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Diploid, paternal origin</a:t>
            </a:r>
          </a:p>
          <a:p>
            <a:r>
              <a:rPr lang="en-US" dirty="0" smtClean="0"/>
              <a:t>85% are 46 XX (both from </a:t>
            </a:r>
            <a:r>
              <a:rPr lang="en-US" dirty="0" err="1" smtClean="0"/>
              <a:t>father)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ANDROGENESIS</a:t>
            </a:r>
          </a:p>
          <a:p>
            <a:r>
              <a:rPr lang="en-US" dirty="0" smtClean="0">
                <a:sym typeface="Wingdings"/>
              </a:rPr>
              <a:t>Some are 46 XY (</a:t>
            </a:r>
            <a:r>
              <a:rPr lang="en-US" dirty="0" err="1" smtClean="0">
                <a:sym typeface="Wingdings"/>
              </a:rPr>
              <a:t>dispermic</a:t>
            </a:r>
            <a:r>
              <a:rPr lang="en-US" dirty="0" smtClean="0">
                <a:sym typeface="Wingdings"/>
              </a:rPr>
              <a:t> fertilization)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82260"/>
            <a:ext cx="7264400" cy="6209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Custom 86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004080"/>
      </a:accent1>
      <a:accent2>
        <a:srgbClr val="800000"/>
      </a:accent2>
      <a:accent3>
        <a:srgbClr val="FF8000"/>
      </a:accent3>
      <a:accent4>
        <a:srgbClr val="999966"/>
      </a:accent4>
      <a:accent5>
        <a:srgbClr val="808000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398</TotalTime>
  <Words>2128</Words>
  <Application>Microsoft Office PowerPoint</Application>
  <PresentationFormat>On-screen Show (4:3)</PresentationFormat>
  <Paragraphs>373</Paragraphs>
  <Slides>61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Advantage</vt:lpstr>
      <vt:lpstr>   GESTATIONAL  TROPHOBLASTIC DISEASE</vt:lpstr>
      <vt:lpstr>GTD</vt:lpstr>
      <vt:lpstr>Classification (FIGO,2002)</vt:lpstr>
      <vt:lpstr>HYDATIDIFORM MOLE  MOLAR PREGNANCY</vt:lpstr>
      <vt:lpstr>Molar Pregnancy:   Histologic Abnormality</vt:lpstr>
      <vt:lpstr>COMPLETE H-MOLE: Gross</vt:lpstr>
      <vt:lpstr>Complete H-Mole: Histo</vt:lpstr>
      <vt:lpstr>Complete H-mole: Karyotype</vt:lpstr>
      <vt:lpstr>Slide 9</vt:lpstr>
      <vt:lpstr>Complete H-Mole:  malignant potential</vt:lpstr>
      <vt:lpstr>Partial H-mole</vt:lpstr>
      <vt:lpstr>Partial H-Mole: Gross</vt:lpstr>
      <vt:lpstr>Partial H-mole: Histo</vt:lpstr>
      <vt:lpstr>Partial H-mole: karyotype</vt:lpstr>
      <vt:lpstr>Slide 15</vt:lpstr>
      <vt:lpstr>Partial H-mole: malignant potential</vt:lpstr>
      <vt:lpstr>Twin Molar Pregnancy</vt:lpstr>
      <vt:lpstr>DIAGNOSIS</vt:lpstr>
      <vt:lpstr>Other Diagnostic Modalities</vt:lpstr>
      <vt:lpstr>Theca-Lutein cysts (Ovary)</vt:lpstr>
      <vt:lpstr>Epidemiology and Risk Factors</vt:lpstr>
      <vt:lpstr>Risk Factors</vt:lpstr>
      <vt:lpstr>Clinical course</vt:lpstr>
      <vt:lpstr>Clinical Presentation</vt:lpstr>
      <vt:lpstr>Trophoblastic Deportation or Embolization</vt:lpstr>
      <vt:lpstr>Clinical Diagnosis</vt:lpstr>
      <vt:lpstr>Ultrasonography</vt:lpstr>
      <vt:lpstr>Management:  Two Important Tenets</vt:lpstr>
      <vt:lpstr>MANAGEMENT: Work-Ups</vt:lpstr>
      <vt:lpstr>MANAGEMENT: Prophylactic Chemotherapy</vt:lpstr>
      <vt:lpstr>MANAGEMENT:  Suction curettage</vt:lpstr>
      <vt:lpstr>Management: Other methods of termination</vt:lpstr>
      <vt:lpstr>MANAGEMENT: Postevacuation Surveillance</vt:lpstr>
      <vt:lpstr>MANAGEMENT: Postevacuation Surveillance</vt:lpstr>
      <vt:lpstr>Management:  Postevacuation Surveillance</vt:lpstr>
      <vt:lpstr>GESTATIONAL TROPHOBLASTIC NEOPLASIA</vt:lpstr>
      <vt:lpstr>Gestational Trophoblastic Neoplasia</vt:lpstr>
      <vt:lpstr>Histologic Classification of GTN</vt:lpstr>
      <vt:lpstr>CRITERIA FOR DIAGNOSIS OF GTN OR POSTMOLAR GTD (FIGO)</vt:lpstr>
      <vt:lpstr>INVASIVE MOLE</vt:lpstr>
      <vt:lpstr>INVASIVE MOLE</vt:lpstr>
      <vt:lpstr>GESTATIONAL CHORIOCARCINOMA</vt:lpstr>
      <vt:lpstr>GESTATIONAL CHORIOCARCINOMA</vt:lpstr>
      <vt:lpstr>GESTATIONAL CHORIOCARCINOMA</vt:lpstr>
      <vt:lpstr>Gestational Choriocarcinoma: Metastasis</vt:lpstr>
      <vt:lpstr>Slide 46</vt:lpstr>
      <vt:lpstr>Slide 47</vt:lpstr>
      <vt:lpstr>PLACENTAL SITE TROPHOBLASTIC TUMOR (PSTT)</vt:lpstr>
      <vt:lpstr>PSTT</vt:lpstr>
      <vt:lpstr>EPITHELIOID TROPHOBLASTIC TUMOR</vt:lpstr>
      <vt:lpstr>Epithelioid Trophoblastic Tumor</vt:lpstr>
      <vt:lpstr>GTN: Clinical Course</vt:lpstr>
      <vt:lpstr>GTN: Diagnosis</vt:lpstr>
      <vt:lpstr>FIGO 2002 Staging</vt:lpstr>
      <vt:lpstr>FIGO 2002 Staging</vt:lpstr>
      <vt:lpstr>WHO Prognostic Scoring, 2002</vt:lpstr>
      <vt:lpstr>WHO Prognostic Scoring, 2002</vt:lpstr>
      <vt:lpstr>GTN: TREATMENT</vt:lpstr>
      <vt:lpstr>GTN: TREATMENT</vt:lpstr>
      <vt:lpstr>GTN: TREATMENT</vt:lpstr>
      <vt:lpstr>Subsequent Pregnancy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GESTATIONAL  TROPHOBLASTIC DISEASE</dc:title>
  <dc:creator>jessica ona cruz</dc:creator>
  <cp:lastModifiedBy>joseph c. nash</cp:lastModifiedBy>
  <cp:revision>28</cp:revision>
  <dcterms:created xsi:type="dcterms:W3CDTF">2011-04-30T11:47:07Z</dcterms:created>
  <dcterms:modified xsi:type="dcterms:W3CDTF">2012-04-28T12:33:54Z</dcterms:modified>
</cp:coreProperties>
</file>