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37"/>
  </p:notesMasterIdLst>
  <p:sldIdLst>
    <p:sldId id="293" r:id="rId2"/>
    <p:sldId id="292" r:id="rId3"/>
    <p:sldId id="295" r:id="rId4"/>
    <p:sldId id="256" r:id="rId5"/>
    <p:sldId id="257" r:id="rId6"/>
    <p:sldId id="287" r:id="rId7"/>
    <p:sldId id="258" r:id="rId8"/>
    <p:sldId id="259" r:id="rId9"/>
    <p:sldId id="260" r:id="rId10"/>
    <p:sldId id="261" r:id="rId11"/>
    <p:sldId id="262" r:id="rId12"/>
    <p:sldId id="294" r:id="rId13"/>
    <p:sldId id="263" r:id="rId14"/>
    <p:sldId id="264" r:id="rId15"/>
    <p:sldId id="265" r:id="rId16"/>
    <p:sldId id="266" r:id="rId17"/>
    <p:sldId id="268" r:id="rId18"/>
    <p:sldId id="270" r:id="rId19"/>
    <p:sldId id="273" r:id="rId20"/>
    <p:sldId id="274" r:id="rId21"/>
    <p:sldId id="275" r:id="rId22"/>
    <p:sldId id="276" r:id="rId23"/>
    <p:sldId id="277" r:id="rId24"/>
    <p:sldId id="278" r:id="rId25"/>
    <p:sldId id="279" r:id="rId26"/>
    <p:sldId id="280" r:id="rId27"/>
    <p:sldId id="281" r:id="rId28"/>
    <p:sldId id="282" r:id="rId29"/>
    <p:sldId id="291" r:id="rId30"/>
    <p:sldId id="269" r:id="rId31"/>
    <p:sldId id="296" r:id="rId32"/>
    <p:sldId id="297" r:id="rId33"/>
    <p:sldId id="283" r:id="rId34"/>
    <p:sldId id="284" r:id="rId35"/>
    <p:sldId id="289" r:id="rId3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1464"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5B11DA-5F27-4766-9301-757770425B3C}" type="datetimeFigureOut">
              <a:rPr lang="fr-FR" smtClean="0"/>
              <a:pPr/>
              <a:t>08/04/2014</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9269EA-4627-46B1-99E8-6EF85BD59F6E}" type="slidenum">
              <a:rPr lang="fr-FR" smtClean="0"/>
              <a:pPr/>
              <a:t>‹N°›</a:t>
            </a:fld>
            <a:endParaRPr lang="fr-FR"/>
          </a:p>
        </p:txBody>
      </p:sp>
    </p:spTree>
    <p:extLst>
      <p:ext uri="{BB962C8B-B14F-4D97-AF65-F5344CB8AC3E}">
        <p14:creationId xmlns="" xmlns:p14="http://schemas.microsoft.com/office/powerpoint/2010/main" val="3292667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9787C80-F949-4221-8A91-9511657AFD39}" type="slidenum">
              <a:rPr lang="fr-FR" smtClean="0"/>
              <a:pPr/>
              <a:t>1</a:t>
            </a:fld>
            <a:endParaRPr lang="fr-FR"/>
          </a:p>
        </p:txBody>
      </p:sp>
    </p:spTree>
    <p:extLst>
      <p:ext uri="{BB962C8B-B14F-4D97-AF65-F5344CB8AC3E}">
        <p14:creationId xmlns="" xmlns:p14="http://schemas.microsoft.com/office/powerpoint/2010/main" val="1044657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39269EA-4627-46B1-99E8-6EF85BD59F6E}" type="slidenum">
              <a:rPr lang="fr-FR" smtClean="0"/>
              <a:pPr/>
              <a:t>2</a:t>
            </a:fld>
            <a:endParaRPr lang="fr-FR"/>
          </a:p>
        </p:txBody>
      </p:sp>
    </p:spTree>
    <p:extLst>
      <p:ext uri="{BB962C8B-B14F-4D97-AF65-F5344CB8AC3E}">
        <p14:creationId xmlns="" xmlns:p14="http://schemas.microsoft.com/office/powerpoint/2010/main" val="2386862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139269EA-4627-46B1-99E8-6EF85BD59F6E}" type="slidenum">
              <a:rPr lang="fr-FR" smtClean="0"/>
              <a:pPr/>
              <a:t>10</a:t>
            </a:fld>
            <a:endParaRPr lang="fr-FR"/>
          </a:p>
        </p:txBody>
      </p:sp>
    </p:spTree>
    <p:extLst>
      <p:ext uri="{BB962C8B-B14F-4D97-AF65-F5344CB8AC3E}">
        <p14:creationId xmlns="" xmlns:p14="http://schemas.microsoft.com/office/powerpoint/2010/main" val="398135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6C258AC-252E-4F59-9153-B289518F23CE}" type="slidenum">
              <a:rPr lang="fr-FR" smtClean="0"/>
              <a:pPr/>
              <a:t>23</a:t>
            </a:fld>
            <a:endParaRPr lang="fr-FR"/>
          </a:p>
        </p:txBody>
      </p:sp>
    </p:spTree>
    <p:extLst>
      <p:ext uri="{BB962C8B-B14F-4D97-AF65-F5344CB8AC3E}">
        <p14:creationId xmlns="" xmlns:p14="http://schemas.microsoft.com/office/powerpoint/2010/main" val="4287133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Modifiez le style du titre</a:t>
            </a:r>
            <a:endParaRPr kumimoji="0" lang="en-US"/>
          </a:p>
        </p:txBody>
      </p:sp>
      <p:sp>
        <p:nvSpPr>
          <p:cNvPr id="28" name="Espace réservé de la date 27"/>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a:lstStyle/>
          <a:p>
            <a:fld id="{1F8AEF02-CFF3-47A3-BC73-25288033EAE7}" type="slidenum">
              <a:rPr lang="fr-FR" smtClean="0"/>
              <a:pPr/>
              <a:t>‹N°›</a:t>
            </a:fld>
            <a:endParaRPr lang="fr-FR"/>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Modifiez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7924800" y="6416675"/>
            <a:ext cx="762000" cy="365125"/>
          </a:xfrm>
        </p:spPr>
        <p:txBody>
          <a:bodyPr/>
          <a:lstStyle/>
          <a:p>
            <a:fld id="{1F8AEF02-CFF3-47A3-BC73-25288033EAE7}"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Modifiez le style du titre</a:t>
            </a:r>
            <a:endParaRPr kumimoji="0" lang="en-US"/>
          </a:p>
        </p:txBody>
      </p:sp>
      <p:sp>
        <p:nvSpPr>
          <p:cNvPr id="3" name="Espace réservé de la date 2"/>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smtClean="0"/>
              <a:t>Modifiez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smtClean="0"/>
              <a:t>Modifiez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smtClean="0"/>
              <a:t>Modifiez les styles du texte du masque</a:t>
            </a:r>
          </a:p>
        </p:txBody>
      </p:sp>
      <p:sp>
        <p:nvSpPr>
          <p:cNvPr id="5" name="Espace réservé de la date 4"/>
          <p:cNvSpPr>
            <a:spLocks noGrp="1"/>
          </p:cNvSpPr>
          <p:nvPr>
            <p:ph type="dt" sz="half" idx="10"/>
          </p:nvPr>
        </p:nvSpPr>
        <p:spPr/>
        <p:txBody>
          <a:bodyPr/>
          <a:lstStyle/>
          <a:p>
            <a:fld id="{6695BEA6-FD3E-45E9-B197-0CE3FA1FFC66}" type="datetimeFigureOut">
              <a:rPr lang="fr-FR" smtClean="0"/>
              <a:pPr/>
              <a:t>08/04/2014</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1F8AEF02-CFF3-47A3-BC73-25288033EAE7}"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smtClean="0"/>
              <a:t>Modifiez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695BEA6-FD3E-45E9-B197-0CE3FA1FFC66}" type="datetimeFigureOut">
              <a:rPr lang="fr-FR" smtClean="0"/>
              <a:pPr/>
              <a:t>08/04/2014</a:t>
            </a:fld>
            <a:endParaRPr lang="fr-FR"/>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r-FR"/>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F8AEF02-CFF3-47A3-BC73-25288033EAE7}" type="slidenum">
              <a:rPr lang="fr-FR" smtClean="0"/>
              <a:pPr/>
              <a:t>‹N°›</a:t>
            </a:fld>
            <a:endParaRPr lang="fr-FR"/>
          </a:p>
        </p:txBody>
      </p:sp>
    </p:spTree>
  </p:cSld>
  <p:clrMap bg1="dk1" tx1="lt1" bg2="dk2" tx2="lt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http://fr.wikipedia.org/wiki/1910" TargetMode="External"/><Relationship Id="rId13" Type="http://schemas.openxmlformats.org/officeDocument/2006/relationships/hyperlink" Target="http://fr.wikipedia.org/wiki/1960" TargetMode="External"/><Relationship Id="rId18" Type="http://schemas.openxmlformats.org/officeDocument/2006/relationships/hyperlink" Target="http://fr.wikipedia.org/wiki/1994" TargetMode="External"/><Relationship Id="rId26" Type="http://schemas.openxmlformats.org/officeDocument/2006/relationships/hyperlink" Target="http://fr.wikipedia.org/wiki/Espagne" TargetMode="External"/><Relationship Id="rId39" Type="http://schemas.openxmlformats.org/officeDocument/2006/relationships/hyperlink" Target="http://fr.wikipedia.org/w/index.php?title=Santa_Creu_d'Olorda&amp;action=edit&amp;redlink=1" TargetMode="External"/><Relationship Id="rId3" Type="http://schemas.openxmlformats.org/officeDocument/2006/relationships/hyperlink" Target="http://fr.wikipedia.org/wiki/1787" TargetMode="External"/><Relationship Id="rId21" Type="http://schemas.openxmlformats.org/officeDocument/2006/relationships/hyperlink" Target="http://fr.wikipedia.org/wiki/2000" TargetMode="External"/><Relationship Id="rId34" Type="http://schemas.openxmlformats.org/officeDocument/2006/relationships/hyperlink" Target="http://fr.wikipedia.org/wiki/Sant_Gervasi_de_Cassoles" TargetMode="External"/><Relationship Id="rId7" Type="http://schemas.openxmlformats.org/officeDocument/2006/relationships/hyperlink" Target="http://fr.wikipedia.org/wiki/1900" TargetMode="External"/><Relationship Id="rId12" Type="http://schemas.openxmlformats.org/officeDocument/2006/relationships/hyperlink" Target="http://fr.wikipedia.org/wiki/1950" TargetMode="External"/><Relationship Id="rId17" Type="http://schemas.openxmlformats.org/officeDocument/2006/relationships/hyperlink" Target="http://fr.wikipedia.org/wiki/1992" TargetMode="External"/><Relationship Id="rId25" Type="http://schemas.openxmlformats.org/officeDocument/2006/relationships/hyperlink" Target="http://fr.wikipedia.org/wiki/2008" TargetMode="External"/><Relationship Id="rId33" Type="http://schemas.openxmlformats.org/officeDocument/2006/relationships/hyperlink" Target="http://fr.wikipedia.org/w/index.php?title=Sant_Andreu_de_Palomar&amp;action=edit&amp;redlink=1" TargetMode="External"/><Relationship Id="rId38" Type="http://schemas.openxmlformats.org/officeDocument/2006/relationships/hyperlink" Target="http://fr.wikipedia.org/wiki/Sarri%C3%A0" TargetMode="External"/><Relationship Id="rId2" Type="http://schemas.openxmlformats.org/officeDocument/2006/relationships/hyperlink" Target="http://fr.wikipedia.org/wiki/1717" TargetMode="External"/><Relationship Id="rId16" Type="http://schemas.openxmlformats.org/officeDocument/2006/relationships/hyperlink" Target="http://fr.wikipedia.org/wiki/1990" TargetMode="External"/><Relationship Id="rId20" Type="http://schemas.openxmlformats.org/officeDocument/2006/relationships/hyperlink" Target="http://fr.wikipedia.org/wiki/1998" TargetMode="External"/><Relationship Id="rId29" Type="http://schemas.openxmlformats.org/officeDocument/2006/relationships/hyperlink" Target="http://fr.wikipedia.org/wiki/La_Barceloneta_(Barcelone)" TargetMode="External"/><Relationship Id="rId1" Type="http://schemas.openxmlformats.org/officeDocument/2006/relationships/slideLayout" Target="../slideLayouts/slideLayout2.xml"/><Relationship Id="rId6" Type="http://schemas.openxmlformats.org/officeDocument/2006/relationships/hyperlink" Target="http://fr.wikipedia.org/wiki/1887" TargetMode="External"/><Relationship Id="rId11" Type="http://schemas.openxmlformats.org/officeDocument/2006/relationships/hyperlink" Target="http://fr.wikipedia.org/wiki/1940" TargetMode="External"/><Relationship Id="rId24" Type="http://schemas.openxmlformats.org/officeDocument/2006/relationships/hyperlink" Target="http://fr.wikipedia.org/wiki/2006" TargetMode="External"/><Relationship Id="rId32" Type="http://schemas.openxmlformats.org/officeDocument/2006/relationships/hyperlink" Target="http://fr.wikipedia.org/wiki/Gr%C3%A0cia" TargetMode="External"/><Relationship Id="rId37" Type="http://schemas.openxmlformats.org/officeDocument/2006/relationships/hyperlink" Target="http://fr.wikipedia.org/wiki/Horta_(Barcelone)" TargetMode="External"/><Relationship Id="rId5" Type="http://schemas.openxmlformats.org/officeDocument/2006/relationships/hyperlink" Target="http://fr.wikipedia.org/wiki/1877" TargetMode="External"/><Relationship Id="rId15" Type="http://schemas.openxmlformats.org/officeDocument/2006/relationships/hyperlink" Target="http://fr.wikipedia.org/wiki/1981" TargetMode="External"/><Relationship Id="rId23" Type="http://schemas.openxmlformats.org/officeDocument/2006/relationships/hyperlink" Target="http://fr.wikipedia.org/wiki/2004" TargetMode="External"/><Relationship Id="rId28" Type="http://schemas.openxmlformats.org/officeDocument/2006/relationships/hyperlink" Target="http://fr.wikipedia.org/wiki/1860" TargetMode="External"/><Relationship Id="rId36" Type="http://schemas.openxmlformats.org/officeDocument/2006/relationships/hyperlink" Target="http://fr.wikipedia.org/w/index.php?title=Sants_i_Vallvidrera&amp;action=edit&amp;redlink=1" TargetMode="External"/><Relationship Id="rId10" Type="http://schemas.openxmlformats.org/officeDocument/2006/relationships/hyperlink" Target="http://fr.wikipedia.org/wiki/1930" TargetMode="External"/><Relationship Id="rId19" Type="http://schemas.openxmlformats.org/officeDocument/2006/relationships/hyperlink" Target="http://fr.wikipedia.org/wiki/1996" TargetMode="External"/><Relationship Id="rId31" Type="http://schemas.openxmlformats.org/officeDocument/2006/relationships/hyperlink" Target="http://fr.wikipedia.org/wiki/Les_Corts" TargetMode="External"/><Relationship Id="rId4" Type="http://schemas.openxmlformats.org/officeDocument/2006/relationships/hyperlink" Target="http://fr.wikipedia.org/wiki/1857" TargetMode="External"/><Relationship Id="rId9" Type="http://schemas.openxmlformats.org/officeDocument/2006/relationships/hyperlink" Target="http://fr.wikipedia.org/wiki/1920" TargetMode="External"/><Relationship Id="rId14" Type="http://schemas.openxmlformats.org/officeDocument/2006/relationships/hyperlink" Target="http://fr.wikipedia.org/wiki/1970" TargetMode="External"/><Relationship Id="rId22" Type="http://schemas.openxmlformats.org/officeDocument/2006/relationships/hyperlink" Target="http://fr.wikipedia.org/wiki/2002" TargetMode="External"/><Relationship Id="rId27" Type="http://schemas.openxmlformats.org/officeDocument/2006/relationships/hyperlink" Target="http://fr.wikipedia.org/w/index.php?title=Vallbona&amp;action=edit&amp;redlink=1" TargetMode="External"/><Relationship Id="rId30" Type="http://schemas.openxmlformats.org/officeDocument/2006/relationships/hyperlink" Target="http://fr.wikipedia.org/wiki/1897" TargetMode="External"/><Relationship Id="rId35" Type="http://schemas.openxmlformats.org/officeDocument/2006/relationships/hyperlink" Target="http://fr.wikipedia.org/wiki/Sant_Mart%C3%AD_de_Proven%C3%A7als"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fr.wikipedia.org/wiki/Chine" TargetMode="External"/><Relationship Id="rId2" Type="http://schemas.openxmlformats.org/officeDocument/2006/relationships/hyperlink" Target="http://fr.wikipedia.org/wiki/%C3%89quatorien" TargetMode="External"/><Relationship Id="rId1" Type="http://schemas.openxmlformats.org/officeDocument/2006/relationships/slideLayout" Target="../slideLayouts/slideLayout2.xml"/><Relationship Id="rId6" Type="http://schemas.openxmlformats.org/officeDocument/2006/relationships/hyperlink" Target="http://fr.wikipedia.org/w/index.php?title=Port_olympique_de_Barcelone&amp;action=edit&amp;redlink=1" TargetMode="External"/><Relationship Id="rId5" Type="http://schemas.openxmlformats.org/officeDocument/2006/relationships/hyperlink" Target="http://fr.wikipedia.org/wiki/Marocains" TargetMode="External"/><Relationship Id="rId4" Type="http://schemas.openxmlformats.org/officeDocument/2006/relationships/hyperlink" Target="http://fr.wikipedia.org/wiki/Roumain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hyperlink" Target="http://fr.wikipedia.org/wiki/Casa_Mil%C3%A0"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hyperlink" Target="http://fr.wikipedia.org/wiki/Plan_hippodamien" TargetMode="External"/><Relationship Id="rId2" Type="http://schemas.openxmlformats.org/officeDocument/2006/relationships/hyperlink" Target="http://fr.wikipedia.org/wiki/Ildefons_Cerd%C3%A0" TargetMode="Externa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idx="4294967295"/>
          </p:nvPr>
        </p:nvSpPr>
        <p:spPr>
          <a:xfrm>
            <a:off x="914400" y="366713"/>
            <a:ext cx="8229600" cy="2073275"/>
          </a:xfrm>
        </p:spPr>
        <p:txBody>
          <a:bodyPr>
            <a:noAutofit/>
          </a:bodyPr>
          <a:lstStyle/>
          <a:p>
            <a:r>
              <a:rPr lang="fr-FR" sz="1600" b="1" dirty="0" smtClean="0">
                <a:latin typeface="Times New Roman" pitchFamily="18" charset="0"/>
                <a:cs typeface="Times New Roman" pitchFamily="18" charset="0"/>
              </a:rPr>
              <a:t>République Algérienne Populaire et Démocratique</a:t>
            </a:r>
            <a:br>
              <a:rPr lang="fr-FR" sz="1600" b="1" dirty="0" smtClean="0">
                <a:latin typeface="Times New Roman" pitchFamily="18" charset="0"/>
                <a:cs typeface="Times New Roman" pitchFamily="18" charset="0"/>
              </a:rPr>
            </a:br>
            <a:r>
              <a:rPr lang="fr-FR" sz="1600" b="1" dirty="0" smtClean="0">
                <a:latin typeface="Times New Roman" pitchFamily="18" charset="0"/>
                <a:cs typeface="Times New Roman" pitchFamily="18" charset="0"/>
              </a:rPr>
              <a:t>Ministère de l’enseignement Supérieur et de la recherche Scientifique</a:t>
            </a:r>
            <a:br>
              <a:rPr lang="fr-FR" sz="1600" b="1" dirty="0" smtClean="0">
                <a:latin typeface="Times New Roman" pitchFamily="18" charset="0"/>
                <a:cs typeface="Times New Roman" pitchFamily="18" charset="0"/>
              </a:rPr>
            </a:br>
            <a:r>
              <a:rPr lang="fr-FR" sz="1600" b="1" dirty="0" smtClean="0">
                <a:latin typeface="Times New Roman" pitchFamily="18" charset="0"/>
                <a:cs typeface="Times New Roman" pitchFamily="18" charset="0"/>
              </a:rPr>
              <a:t>Université Mentouri – Constantine – </a:t>
            </a:r>
            <a:br>
              <a:rPr lang="fr-FR" sz="1600" b="1" dirty="0" smtClean="0">
                <a:latin typeface="Times New Roman" pitchFamily="18" charset="0"/>
                <a:cs typeface="Times New Roman" pitchFamily="18" charset="0"/>
              </a:rPr>
            </a:br>
            <a:r>
              <a:rPr lang="fr-FR" sz="1600" b="1" dirty="0" smtClean="0">
                <a:latin typeface="Times New Roman" pitchFamily="18" charset="0"/>
                <a:cs typeface="Times New Roman" pitchFamily="18" charset="0"/>
              </a:rPr>
              <a:t>Département de Gestion et Technique Urbaine</a:t>
            </a:r>
            <a:br>
              <a:rPr lang="fr-FR" sz="1600" b="1" dirty="0" smtClean="0">
                <a:latin typeface="Times New Roman" pitchFamily="18" charset="0"/>
                <a:cs typeface="Times New Roman" pitchFamily="18" charset="0"/>
              </a:rPr>
            </a:br>
            <a:endParaRPr lang="fr-FR" sz="1600" dirty="0"/>
          </a:p>
        </p:txBody>
      </p:sp>
      <p:sp>
        <p:nvSpPr>
          <p:cNvPr id="6" name="Rectangle 5"/>
          <p:cNvSpPr/>
          <p:nvPr/>
        </p:nvSpPr>
        <p:spPr>
          <a:xfrm>
            <a:off x="323528" y="188640"/>
            <a:ext cx="966633" cy="1214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Picture 3"/>
          <p:cNvPicPr>
            <a:picLocks noChangeAspect="1" noChangeArrowheads="1"/>
          </p:cNvPicPr>
          <p:nvPr/>
        </p:nvPicPr>
        <p:blipFill>
          <a:blip r:embed="rId3" cstate="print"/>
          <a:srcRect/>
          <a:stretch>
            <a:fillRect/>
          </a:stretch>
        </p:blipFill>
        <p:spPr bwMode="auto">
          <a:xfrm>
            <a:off x="328134" y="188640"/>
            <a:ext cx="962027" cy="1214446"/>
          </a:xfrm>
          <a:prstGeom prst="rect">
            <a:avLst/>
          </a:prstGeom>
          <a:noFill/>
          <a:ln w="9525">
            <a:noFill/>
            <a:miter lim="800000"/>
            <a:headEnd/>
            <a:tailEnd/>
          </a:ln>
          <a:effectLst/>
        </p:spPr>
      </p:pic>
      <p:sp>
        <p:nvSpPr>
          <p:cNvPr id="8" name="Rectangle 7"/>
          <p:cNvSpPr/>
          <p:nvPr/>
        </p:nvSpPr>
        <p:spPr>
          <a:xfrm>
            <a:off x="7884368" y="1886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7884368" y="18864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 name="Picture 2"/>
          <p:cNvPicPr>
            <a:picLocks noChangeAspect="1" noChangeArrowheads="1"/>
          </p:cNvPicPr>
          <p:nvPr/>
        </p:nvPicPr>
        <p:blipFill>
          <a:blip r:embed="rId4" cstate="print"/>
          <a:srcRect l="11188" t="6098" b="7825"/>
          <a:stretch>
            <a:fillRect/>
          </a:stretch>
        </p:blipFill>
        <p:spPr bwMode="auto">
          <a:xfrm>
            <a:off x="7884368" y="174370"/>
            <a:ext cx="1000132" cy="928670"/>
          </a:xfrm>
          <a:prstGeom prst="rect">
            <a:avLst/>
          </a:prstGeom>
          <a:noFill/>
          <a:ln w="9525">
            <a:noFill/>
            <a:miter lim="800000"/>
            <a:headEnd/>
            <a:tailEnd/>
          </a:ln>
          <a:effectLst/>
        </p:spPr>
      </p:pic>
      <p:sp>
        <p:nvSpPr>
          <p:cNvPr id="11" name="Ellipse 10"/>
          <p:cNvSpPr/>
          <p:nvPr/>
        </p:nvSpPr>
        <p:spPr>
          <a:xfrm>
            <a:off x="1403648" y="2564904"/>
            <a:ext cx="6192688" cy="165618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i="1" u="sng" dirty="0" smtClean="0">
                <a:solidFill>
                  <a:srgbClr val="00B0F0"/>
                </a:solidFill>
                <a:latin typeface="Constantia" pitchFamily="18" charset="0"/>
              </a:rPr>
              <a:t>Thème : LA VILLE DE BARCELONE</a:t>
            </a:r>
            <a:endParaRPr lang="fr-FR" b="1" i="1" u="sng" dirty="0">
              <a:solidFill>
                <a:srgbClr val="00B0F0"/>
              </a:solidFill>
              <a:latin typeface="Constantia" pitchFamily="18" charset="0"/>
            </a:endParaRPr>
          </a:p>
        </p:txBody>
      </p:sp>
      <p:sp>
        <p:nvSpPr>
          <p:cNvPr id="12" name="Rectangle à coins arrondis 11"/>
          <p:cNvSpPr/>
          <p:nvPr/>
        </p:nvSpPr>
        <p:spPr>
          <a:xfrm>
            <a:off x="6300192" y="4379703"/>
            <a:ext cx="2232248" cy="1800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600" b="1" u="sng" dirty="0" smtClean="0">
                <a:solidFill>
                  <a:srgbClr val="C00000"/>
                </a:solidFill>
              </a:rPr>
              <a:t>Présenté par: </a:t>
            </a:r>
            <a:r>
              <a:rPr lang="fr-FR" sz="1400" i="1" u="sng" dirty="0" smtClean="0"/>
              <a:t>    </a:t>
            </a:r>
          </a:p>
          <a:p>
            <a:pPr algn="ctr"/>
            <a:r>
              <a:rPr lang="fr-FR" sz="1600" dirty="0" smtClean="0"/>
              <a:t>-KHALDI HASNA</a:t>
            </a:r>
          </a:p>
          <a:p>
            <a:pPr algn="ctr"/>
            <a:r>
              <a:rPr lang="fr-FR" sz="1600" dirty="0" smtClean="0"/>
              <a:t>-KANIOUCHE DOUNIA</a:t>
            </a:r>
          </a:p>
          <a:p>
            <a:pPr algn="ctr"/>
            <a:r>
              <a:rPr lang="fr-FR" sz="1600" dirty="0" smtClean="0"/>
              <a:t>-KERFENA BATOUL</a:t>
            </a:r>
          </a:p>
          <a:p>
            <a:pPr algn="ctr"/>
            <a:r>
              <a:rPr lang="fr-FR" sz="1600" dirty="0" smtClean="0"/>
              <a:t>-KEZARE HALIMA SAADIA</a:t>
            </a:r>
            <a:endParaRPr lang="ar-DZ" sz="1600" dirty="0" smtClean="0"/>
          </a:p>
        </p:txBody>
      </p:sp>
      <p:sp>
        <p:nvSpPr>
          <p:cNvPr id="13" name="Parchemin horizontal 12"/>
          <p:cNvSpPr/>
          <p:nvPr/>
        </p:nvSpPr>
        <p:spPr>
          <a:xfrm>
            <a:off x="2843808" y="5805264"/>
            <a:ext cx="2592288" cy="93610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2013/2014</a:t>
            </a:r>
            <a:endParaRPr lang="fr-FR" dirty="0"/>
          </a:p>
        </p:txBody>
      </p:sp>
      <p:sp>
        <p:nvSpPr>
          <p:cNvPr id="14" name="Étoile à 6 branches 13"/>
          <p:cNvSpPr/>
          <p:nvPr/>
        </p:nvSpPr>
        <p:spPr>
          <a:xfrm>
            <a:off x="323528" y="4379703"/>
            <a:ext cx="1512168" cy="1569577"/>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050" dirty="0" smtClean="0">
                <a:solidFill>
                  <a:schemeClr val="accent1">
                    <a:lumMod val="60000"/>
                    <a:lumOff val="40000"/>
                  </a:schemeClr>
                </a:solidFill>
                <a:latin typeface="Algerian" pitchFamily="82" charset="0"/>
                <a:cs typeface="Arial" charset="0"/>
              </a:rPr>
              <a:t>Enseignant</a:t>
            </a:r>
            <a:endParaRPr lang="fr-FR" sz="1050" dirty="0"/>
          </a:p>
        </p:txBody>
      </p:sp>
    </p:spTree>
    <p:extLst>
      <p:ext uri="{BB962C8B-B14F-4D97-AF65-F5344CB8AC3E}">
        <p14:creationId xmlns="" xmlns:p14="http://schemas.microsoft.com/office/powerpoint/2010/main" val="10064198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Étoile à 32 branches 2"/>
          <p:cNvSpPr/>
          <p:nvPr/>
        </p:nvSpPr>
        <p:spPr>
          <a:xfrm>
            <a:off x="107504" y="692696"/>
            <a:ext cx="1728192" cy="2448272"/>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dirty="0" smtClean="0"/>
              <a:t>Epoque Moderne</a:t>
            </a:r>
            <a:endParaRPr lang="fr-FR" dirty="0"/>
          </a:p>
        </p:txBody>
      </p:sp>
      <p:sp>
        <p:nvSpPr>
          <p:cNvPr id="4" name="Étoile à 32 branches 3"/>
          <p:cNvSpPr/>
          <p:nvPr/>
        </p:nvSpPr>
        <p:spPr>
          <a:xfrm>
            <a:off x="107504" y="3645024"/>
            <a:ext cx="1728192" cy="2736304"/>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dirty="0" smtClean="0"/>
              <a:t>Epoque contemporaine</a:t>
            </a:r>
            <a:endParaRPr lang="fr-FR" dirty="0"/>
          </a:p>
        </p:txBody>
      </p:sp>
      <p:sp>
        <p:nvSpPr>
          <p:cNvPr id="5" name="Arrondir un rectangle à un seul coin 4"/>
          <p:cNvSpPr/>
          <p:nvPr/>
        </p:nvSpPr>
        <p:spPr>
          <a:xfrm>
            <a:off x="2195736" y="692696"/>
            <a:ext cx="6768752" cy="2448272"/>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b="0" dirty="0" smtClean="0">
                <a:latin typeface="Constantia" pitchFamily="18" charset="0"/>
              </a:rPr>
              <a:t>Après cette période Barcelone fut traversait une autre période de guerre et de désastre qui a  marquée des démolitions et une réduction de ses limites, après cette période qui a marquée par d’horrible, crises, Barcelone </a:t>
            </a:r>
            <a:r>
              <a:rPr lang="fr-FR" dirty="0" smtClean="0">
                <a:latin typeface="Constantia" pitchFamily="18" charset="0"/>
              </a:rPr>
              <a:t>commença de nouveau à récupérer.</a:t>
            </a:r>
            <a:endParaRPr lang="fr-FR" dirty="0">
              <a:latin typeface="Constantia" pitchFamily="18" charset="0"/>
            </a:endParaRPr>
          </a:p>
        </p:txBody>
      </p:sp>
      <p:sp>
        <p:nvSpPr>
          <p:cNvPr id="7" name="Arrondir un rectangle à un seul coin 6"/>
          <p:cNvSpPr/>
          <p:nvPr/>
        </p:nvSpPr>
        <p:spPr>
          <a:xfrm>
            <a:off x="2195736" y="3501008"/>
            <a:ext cx="6768752" cy="288032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lvl="0" indent="-285750">
              <a:buFont typeface="Arial" pitchFamily="34" charset="0"/>
              <a:buChar char="•"/>
            </a:pPr>
            <a:r>
              <a:rPr lang="fr-FR" i="1" dirty="0">
                <a:latin typeface="Constantia" pitchFamily="18" charset="0"/>
              </a:rPr>
              <a:t>En 1848,</a:t>
            </a:r>
            <a:r>
              <a:rPr lang="fr-FR" dirty="0">
                <a:latin typeface="Constantia" pitchFamily="18" charset="0"/>
              </a:rPr>
              <a:t> Barcelone inaugura sa première voie de chemin de fer et sa vocation industrielle, ». En 1854, les murailles furent détruites pour permettre un développement urbain qui s’avèrera sans précédent.</a:t>
            </a:r>
          </a:p>
          <a:p>
            <a:pPr marL="285750" lvl="0" indent="-285750">
              <a:buFont typeface="Arial" pitchFamily="34" charset="0"/>
              <a:buChar char="•"/>
            </a:pPr>
            <a:r>
              <a:rPr lang="fr-FR" dirty="0">
                <a:latin typeface="Constantia" pitchFamily="18" charset="0"/>
              </a:rPr>
              <a:t>Les infrastructures urbaines et le nombre d’habitations augmentèrent de façon spectaculaire, souvent sans critères définis ce qui a donné naissance à des « quartiers dortoirs » dans la périphérie.</a:t>
            </a:r>
          </a:p>
          <a:p>
            <a:pPr marL="285750" lvl="0" indent="-285750">
              <a:buFont typeface="Arial" pitchFamily="34" charset="0"/>
              <a:buChar char="•"/>
            </a:pPr>
            <a:r>
              <a:rPr lang="fr-FR" dirty="0">
                <a:latin typeface="Constantia" pitchFamily="18" charset="0"/>
              </a:rPr>
              <a:t>Actuellement, Barcelone est l’une des principales destinations touristiques </a:t>
            </a:r>
          </a:p>
        </p:txBody>
      </p:sp>
    </p:spTree>
    <p:extLst>
      <p:ext uri="{BB962C8B-B14F-4D97-AF65-F5344CB8AC3E}">
        <p14:creationId xmlns="" xmlns:p14="http://schemas.microsoft.com/office/powerpoint/2010/main" val="635973317"/>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188640"/>
            <a:ext cx="8229600" cy="864096"/>
          </a:xfrm>
        </p:spPr>
        <p:txBody>
          <a:bodyPr>
            <a:normAutofit fontScale="90000"/>
          </a:bodyPr>
          <a:lstStyle/>
          <a:p>
            <a:r>
              <a:rPr lang="fr-FR" sz="3100" dirty="0" smtClean="0"/>
              <a:t>5-L’evolution de population urbaine de la ville de </a:t>
            </a:r>
            <a:r>
              <a:rPr lang="fr-FR" sz="3100" dirty="0" err="1" smtClean="0"/>
              <a:t>barcelone</a:t>
            </a:r>
            <a:r>
              <a:rPr lang="fr-FR" sz="3100" dirty="0" smtClean="0"/>
              <a:t> :</a:t>
            </a:r>
            <a:endParaRPr lang="fr-FR" sz="3100" dirty="0"/>
          </a:p>
        </p:txBody>
      </p:sp>
      <p:graphicFrame>
        <p:nvGraphicFramePr>
          <p:cNvPr id="8" name="Tableau 7"/>
          <p:cNvGraphicFramePr>
            <a:graphicFrameLocks noGrp="1"/>
          </p:cNvGraphicFramePr>
          <p:nvPr>
            <p:extLst>
              <p:ext uri="{D42A27DB-BD31-4B8C-83A1-F6EECF244321}">
                <p14:modId xmlns="" xmlns:p14="http://schemas.microsoft.com/office/powerpoint/2010/main" val="619773719"/>
              </p:ext>
            </p:extLst>
          </p:nvPr>
        </p:nvGraphicFramePr>
        <p:xfrm>
          <a:off x="539552" y="4509120"/>
          <a:ext cx="8229600" cy="2088232"/>
        </p:xfrm>
        <a:graphic>
          <a:graphicData uri="http://schemas.openxmlformats.org/drawingml/2006/table">
            <a:tbl>
              <a:tblPr firstRow="1" firstCol="1" bandRow="1">
                <a:tableStyleId>{5C22544A-7EE6-4342-B048-85BDC9FD1C3A}</a:tableStyleId>
              </a:tblPr>
              <a:tblGrid>
                <a:gridCol w="1028700"/>
                <a:gridCol w="1028700"/>
                <a:gridCol w="1028700"/>
                <a:gridCol w="1028700"/>
                <a:gridCol w="1028700"/>
                <a:gridCol w="1028700"/>
                <a:gridCol w="1028700"/>
                <a:gridCol w="1028700"/>
              </a:tblGrid>
              <a:tr h="331088">
                <a:tc gridSpan="8">
                  <a:txBody>
                    <a:bodyPr/>
                    <a:lstStyle/>
                    <a:p>
                      <a:pPr algn="ctr">
                        <a:spcAft>
                          <a:spcPts val="600"/>
                        </a:spcAft>
                      </a:pPr>
                      <a:r>
                        <a:rPr lang="fr-FR" sz="1200" dirty="0">
                          <a:effectLst/>
                        </a:rPr>
                        <a:t>Population de Barcelone</a:t>
                      </a:r>
                      <a:endParaRPr lang="fr-FR" sz="1200" dirty="0">
                        <a:effectLst/>
                        <a:latin typeface="Calibri"/>
                        <a:ea typeface="Calibri"/>
                        <a:cs typeface="Times New Roman"/>
                      </a:endParaRPr>
                    </a:p>
                  </a:txBody>
                  <a:tcPr marL="38100" marR="38100" marT="38100" marB="3810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0">
                <a:tc>
                  <a:txBody>
                    <a:bodyPr/>
                    <a:lstStyle/>
                    <a:p>
                      <a:pPr algn="ctr">
                        <a:spcAft>
                          <a:spcPts val="0"/>
                        </a:spcAft>
                      </a:pPr>
                      <a:r>
                        <a:rPr lang="fr-FR" sz="1100" u="none" strike="noStrike" dirty="0">
                          <a:effectLst/>
                          <a:hlinkClick r:id="rId2" tooltip="1717"/>
                        </a:rPr>
                        <a:t>1717</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3" tooltip="1787"/>
                        </a:rPr>
                        <a:t>1787</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4" tooltip="1857"/>
                        </a:rPr>
                        <a:t>1857</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5" tooltip="1877"/>
                        </a:rPr>
                        <a:t>1877</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6" tooltip="1887"/>
                        </a:rPr>
                        <a:t>1887</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7" tooltip="1900"/>
                        </a:rPr>
                        <a:t>1900</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8" tooltip="1910"/>
                        </a:rPr>
                        <a:t>1910</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a:effectLst/>
                          <a:hlinkClick r:id="rId9" tooltip="1920"/>
                        </a:rPr>
                        <a:t>1920</a:t>
                      </a:r>
                      <a:endParaRPr lang="fr-FR" sz="1200">
                        <a:effectLst/>
                        <a:latin typeface="Calibri"/>
                        <a:ea typeface="Calibri"/>
                        <a:cs typeface="Times New Roman"/>
                      </a:endParaRPr>
                    </a:p>
                  </a:txBody>
                  <a:tcPr marL="38100" marR="38100" marT="38100" marB="38100" anchor="ctr"/>
                </a:tc>
              </a:tr>
              <a:tr h="0">
                <a:tc>
                  <a:txBody>
                    <a:bodyPr/>
                    <a:lstStyle/>
                    <a:p>
                      <a:pPr algn="ctr">
                        <a:spcAft>
                          <a:spcPts val="0"/>
                        </a:spcAft>
                      </a:pPr>
                      <a:r>
                        <a:rPr lang="fr-FR" sz="1100" dirty="0">
                          <a:effectLst/>
                        </a:rPr>
                        <a:t>35 928</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100 160</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235 060</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353 853</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405 913</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544 137</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595 732</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721 869</a:t>
                      </a:r>
                      <a:endParaRPr lang="fr-FR" sz="1200">
                        <a:effectLst/>
                        <a:latin typeface="Calibri"/>
                        <a:ea typeface="Calibri"/>
                        <a:cs typeface="Times New Roman"/>
                      </a:endParaRPr>
                    </a:p>
                  </a:txBody>
                  <a:tcPr marL="38100" marR="38100" marT="38100" marB="38100" anchor="ctr"/>
                </a:tc>
              </a:tr>
              <a:tr h="0">
                <a:tc>
                  <a:txBody>
                    <a:bodyPr/>
                    <a:lstStyle/>
                    <a:p>
                      <a:pPr algn="ctr">
                        <a:spcAft>
                          <a:spcPts val="0"/>
                        </a:spcAft>
                      </a:pPr>
                      <a:r>
                        <a:rPr lang="fr-FR" sz="1100" u="none" strike="noStrike" dirty="0">
                          <a:effectLst/>
                          <a:hlinkClick r:id="rId10" tooltip="1930"/>
                        </a:rPr>
                        <a:t>1930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1" tooltip="1940"/>
                        </a:rPr>
                        <a:t>1940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2" tooltip="1950"/>
                        </a:rPr>
                        <a:t>1950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3" tooltip="1960"/>
                        </a:rPr>
                        <a:t>1960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4" tooltip="1970"/>
                        </a:rPr>
                        <a:t>1970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5" tooltip="1981"/>
                        </a:rPr>
                        <a:t>1981</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6" tooltip="1990"/>
                        </a:rPr>
                        <a:t>1990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7" tooltip="1992"/>
                        </a:rPr>
                        <a:t>1992</a:t>
                      </a:r>
                      <a:endParaRPr lang="fr-FR" sz="1200" dirty="0">
                        <a:effectLst/>
                        <a:latin typeface="Calibri"/>
                        <a:ea typeface="Calibri"/>
                        <a:cs typeface="Times New Roman"/>
                      </a:endParaRPr>
                    </a:p>
                  </a:txBody>
                  <a:tcPr marL="38100" marR="38100" marT="38100" marB="38100" anchor="ctr"/>
                </a:tc>
              </a:tr>
              <a:tr h="0">
                <a:tc>
                  <a:txBody>
                    <a:bodyPr/>
                    <a:lstStyle/>
                    <a:p>
                      <a:pPr algn="ctr">
                        <a:spcAft>
                          <a:spcPts val="0"/>
                        </a:spcAft>
                      </a:pPr>
                      <a:r>
                        <a:rPr lang="fr-FR" sz="1100" dirty="0">
                          <a:effectLst/>
                        </a:rPr>
                        <a:t>1 005 565</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1 081 175</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1 280 179</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1 557 863</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1 745 142</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1 754 900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1 707 286</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1 630 635</a:t>
                      </a:r>
                      <a:endParaRPr lang="fr-FR" sz="1200" dirty="0">
                        <a:effectLst/>
                        <a:latin typeface="Calibri"/>
                        <a:ea typeface="Calibri"/>
                        <a:cs typeface="Times New Roman"/>
                      </a:endParaRPr>
                    </a:p>
                  </a:txBody>
                  <a:tcPr marL="38100" marR="38100" marT="38100" marB="38100" anchor="ctr"/>
                </a:tc>
              </a:tr>
              <a:tr h="0">
                <a:tc>
                  <a:txBody>
                    <a:bodyPr/>
                    <a:lstStyle/>
                    <a:p>
                      <a:pPr algn="ctr">
                        <a:spcAft>
                          <a:spcPts val="0"/>
                        </a:spcAft>
                      </a:pPr>
                      <a:r>
                        <a:rPr lang="fr-FR" sz="1100" u="none" strike="noStrike" dirty="0">
                          <a:effectLst/>
                          <a:hlinkClick r:id="rId18" tooltip="1994"/>
                        </a:rPr>
                        <a:t>1994</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19" tooltip="1996"/>
                        </a:rPr>
                        <a:t>1996</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0" tooltip="1998"/>
                        </a:rPr>
                        <a:t>1998</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1" tooltip="2000"/>
                        </a:rPr>
                        <a:t>2000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2" tooltip="2002"/>
                        </a:rPr>
                        <a:t>2002</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3" tooltip="2004"/>
                        </a:rPr>
                        <a:t>2004</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4" tooltip="2006"/>
                        </a:rPr>
                        <a:t>2006</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u="none" strike="noStrike" dirty="0">
                          <a:effectLst/>
                          <a:hlinkClick r:id="rId25" tooltip="2008"/>
                        </a:rPr>
                        <a:t>2008</a:t>
                      </a:r>
                      <a:endParaRPr lang="fr-FR" sz="1200" dirty="0">
                        <a:effectLst/>
                        <a:latin typeface="Calibri"/>
                        <a:ea typeface="Calibri"/>
                        <a:cs typeface="Times New Roman"/>
                      </a:endParaRPr>
                    </a:p>
                  </a:txBody>
                  <a:tcPr marL="38100" marR="38100" marT="38100" marB="38100" anchor="ctr"/>
                </a:tc>
              </a:tr>
              <a:tr h="0">
                <a:tc>
                  <a:txBody>
                    <a:bodyPr/>
                    <a:lstStyle/>
                    <a:p>
                      <a:pPr algn="ctr">
                        <a:spcAft>
                          <a:spcPts val="0"/>
                        </a:spcAft>
                      </a:pPr>
                      <a:r>
                        <a:rPr lang="fr-FR" sz="1100" dirty="0">
                          <a:effectLst/>
                        </a:rPr>
                        <a:t>1 630 867</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1 508 805</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1 505 581</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a:effectLst/>
                        </a:rPr>
                        <a:t>1 496 266</a:t>
                      </a:r>
                      <a:endParaRPr lang="fr-FR" sz="120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1 527 190</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1 578 546</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1 605 602</a:t>
                      </a:r>
                      <a:endParaRPr lang="fr-FR" sz="1200" dirty="0">
                        <a:effectLst/>
                        <a:latin typeface="Calibri"/>
                        <a:ea typeface="Calibri"/>
                        <a:cs typeface="Times New Roman"/>
                      </a:endParaRPr>
                    </a:p>
                  </a:txBody>
                  <a:tcPr marL="38100" marR="38100" marT="38100" marB="38100" anchor="ctr"/>
                </a:tc>
                <a:tc>
                  <a:txBody>
                    <a:bodyPr/>
                    <a:lstStyle/>
                    <a:p>
                      <a:pPr algn="ctr">
                        <a:spcAft>
                          <a:spcPts val="0"/>
                        </a:spcAft>
                      </a:pPr>
                      <a:r>
                        <a:rPr lang="fr-FR" sz="1100" dirty="0">
                          <a:effectLst/>
                        </a:rPr>
                        <a:t>1 615 908</a:t>
                      </a:r>
                      <a:endParaRPr lang="fr-FR" sz="1200" dirty="0">
                        <a:effectLst/>
                        <a:latin typeface="Calibri"/>
                        <a:ea typeface="Calibri"/>
                        <a:cs typeface="Times New Roman"/>
                      </a:endParaRPr>
                    </a:p>
                  </a:txBody>
                  <a:tcPr marL="38100" marR="38100" marT="38100" marB="38100" anchor="ctr"/>
                </a:tc>
              </a:tr>
              <a:tr h="294104">
                <a:tc gridSpan="8">
                  <a:txBody>
                    <a:bodyPr/>
                    <a:lstStyle/>
                    <a:p>
                      <a:endParaRPr lang="fr-FR" sz="1100" dirty="0">
                        <a:effectLst/>
                        <a:latin typeface="Calibri"/>
                        <a:cs typeface="Times New Roman"/>
                      </a:endParaRPr>
                    </a:p>
                  </a:txBody>
                  <a:tcPr marL="38100" marR="38100" marT="38100" marB="38100" anchor="ct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
        <p:nvSpPr>
          <p:cNvPr id="9" name="Rectangle à coins arrondis 8"/>
          <p:cNvSpPr/>
          <p:nvPr/>
        </p:nvSpPr>
        <p:spPr>
          <a:xfrm>
            <a:off x="539552" y="1412776"/>
            <a:ext cx="8208912" cy="28803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t>Barcelone est la deuxième ville d'</a:t>
            </a:r>
            <a:r>
              <a:rPr lang="fr-FR" dirty="0">
                <a:hlinkClick r:id="rId26" tooltip="Espagne"/>
              </a:rPr>
              <a:t>Espagne</a:t>
            </a:r>
            <a:r>
              <a:rPr lang="fr-FR" dirty="0"/>
              <a:t> par sa population. La ville est peuplée d'environ 1 615 908 habitants. L'agglomération compte 5 327 872 habitants. En </a:t>
            </a:r>
            <a:r>
              <a:rPr lang="fr-FR" dirty="0">
                <a:hlinkClick r:id="rId3" tooltip="1787"/>
              </a:rPr>
              <a:t>1787</a:t>
            </a:r>
            <a:r>
              <a:rPr lang="fr-FR" dirty="0"/>
              <a:t> a lieu le premier recensement incluant le rattachement de </a:t>
            </a:r>
            <a:r>
              <a:rPr lang="fr-FR" dirty="0" err="1">
                <a:hlinkClick r:id="rId27" tooltip="Vallbona (page inexistante)"/>
              </a:rPr>
              <a:t>Vallbona</a:t>
            </a:r>
            <a:r>
              <a:rPr lang="fr-FR" dirty="0"/>
              <a:t> à Barcelone. En </a:t>
            </a:r>
            <a:r>
              <a:rPr lang="fr-FR" dirty="0">
                <a:hlinkClick r:id="rId28" tooltip="1860"/>
              </a:rPr>
              <a:t>1860</a:t>
            </a:r>
            <a:r>
              <a:rPr lang="fr-FR" dirty="0"/>
              <a:t>, </a:t>
            </a:r>
            <a:r>
              <a:rPr lang="fr-FR" dirty="0">
                <a:hlinkClick r:id="rId29" tooltip="La Barceloneta (Barcelone)"/>
              </a:rPr>
              <a:t>La </a:t>
            </a:r>
            <a:r>
              <a:rPr lang="fr-FR" dirty="0" err="1">
                <a:hlinkClick r:id="rId29" tooltip="La Barceloneta (Barcelone)"/>
              </a:rPr>
              <a:t>Barceloneta</a:t>
            </a:r>
            <a:r>
              <a:rPr lang="fr-FR" dirty="0"/>
              <a:t> est rattachée à la commune. En </a:t>
            </a:r>
            <a:r>
              <a:rPr lang="fr-FR" dirty="0">
                <a:hlinkClick r:id="rId30" tooltip="1897"/>
              </a:rPr>
              <a:t>1897</a:t>
            </a:r>
            <a:r>
              <a:rPr lang="fr-FR" dirty="0"/>
              <a:t>, </a:t>
            </a:r>
            <a:r>
              <a:rPr lang="fr-FR" dirty="0">
                <a:hlinkClick r:id="rId31" tooltip="Les Corts"/>
              </a:rPr>
              <a:t>Les </a:t>
            </a:r>
            <a:r>
              <a:rPr lang="fr-FR" dirty="0" err="1">
                <a:hlinkClick r:id="rId31" tooltip="Les Corts"/>
              </a:rPr>
              <a:t>Corts</a:t>
            </a:r>
            <a:r>
              <a:rPr lang="fr-FR" dirty="0"/>
              <a:t>, </a:t>
            </a:r>
            <a:r>
              <a:rPr lang="fr-FR" dirty="0" err="1">
                <a:hlinkClick r:id="rId32" tooltip="Gràcia"/>
              </a:rPr>
              <a:t>Gràcia</a:t>
            </a:r>
            <a:r>
              <a:rPr lang="fr-FR" dirty="0"/>
              <a:t>, </a:t>
            </a:r>
            <a:r>
              <a:rPr lang="fr-FR" dirty="0">
                <a:hlinkClick r:id="rId33" tooltip="Sant Andreu de Palomar (page inexistante)"/>
              </a:rPr>
              <a:t>Sant </a:t>
            </a:r>
            <a:r>
              <a:rPr lang="fr-FR" dirty="0" err="1">
                <a:hlinkClick r:id="rId33" tooltip="Sant Andreu de Palomar (page inexistante)"/>
              </a:rPr>
              <a:t>Andreu</a:t>
            </a:r>
            <a:r>
              <a:rPr lang="fr-FR" dirty="0">
                <a:hlinkClick r:id="rId33" tooltip="Sant Andreu de Palomar (page inexistante)"/>
              </a:rPr>
              <a:t> de Palomar</a:t>
            </a:r>
            <a:r>
              <a:rPr lang="fr-FR" dirty="0"/>
              <a:t>, </a:t>
            </a:r>
            <a:r>
              <a:rPr lang="fr-FR" dirty="0">
                <a:hlinkClick r:id="rId34" tooltip="Sant Gervasi de Cassoles"/>
              </a:rPr>
              <a:t>Sant </a:t>
            </a:r>
            <a:r>
              <a:rPr lang="fr-FR" dirty="0" err="1">
                <a:hlinkClick r:id="rId34" tooltip="Sant Gervasi de Cassoles"/>
              </a:rPr>
              <a:t>Gervasi</a:t>
            </a:r>
            <a:r>
              <a:rPr lang="fr-FR" dirty="0">
                <a:hlinkClick r:id="rId34" tooltip="Sant Gervasi de Cassoles"/>
              </a:rPr>
              <a:t> de </a:t>
            </a:r>
            <a:r>
              <a:rPr lang="fr-FR" dirty="0" err="1">
                <a:hlinkClick r:id="rId34" tooltip="Sant Gervasi de Cassoles"/>
              </a:rPr>
              <a:t>Cassoles</a:t>
            </a:r>
            <a:r>
              <a:rPr lang="fr-FR" dirty="0"/>
              <a:t>, </a:t>
            </a:r>
            <a:r>
              <a:rPr lang="fr-FR" dirty="0">
                <a:hlinkClick r:id="rId35" tooltip="Sant Martí de Provençals"/>
              </a:rPr>
              <a:t>Sant Martí de </a:t>
            </a:r>
            <a:r>
              <a:rPr lang="fr-FR" dirty="0" err="1">
                <a:hlinkClick r:id="rId35" tooltip="Sant Martí de Provençals"/>
              </a:rPr>
              <a:t>Provençals</a:t>
            </a:r>
            <a:r>
              <a:rPr lang="fr-FR" dirty="0"/>
              <a:t> et </a:t>
            </a:r>
            <a:r>
              <a:rPr lang="fr-FR" dirty="0" err="1">
                <a:hlinkClick r:id="rId36" tooltip="Sants i Vallvidrera (page inexistante)"/>
              </a:rPr>
              <a:t>Sants</a:t>
            </a:r>
            <a:r>
              <a:rPr lang="fr-FR" dirty="0">
                <a:hlinkClick r:id="rId36" tooltip="Sants i Vallvidrera (page inexistante)"/>
              </a:rPr>
              <a:t> i </a:t>
            </a:r>
            <a:r>
              <a:rPr lang="fr-FR" dirty="0" err="1">
                <a:hlinkClick r:id="rId36" tooltip="Sants i Vallvidrera (page inexistante)"/>
              </a:rPr>
              <a:t>Vallvidrera</a:t>
            </a:r>
            <a:r>
              <a:rPr lang="fr-FR" dirty="0"/>
              <a:t> sont rattachés à Barcelone. En 1904 ce fut le tour de </a:t>
            </a:r>
            <a:r>
              <a:rPr lang="fr-FR" dirty="0">
                <a:hlinkClick r:id="rId37" tooltip="Horta (Barcelone)"/>
              </a:rPr>
              <a:t>Horta</a:t>
            </a:r>
            <a:r>
              <a:rPr lang="fr-FR" dirty="0"/>
              <a:t> et, enfin, en </a:t>
            </a:r>
            <a:r>
              <a:rPr lang="fr-FR" dirty="0">
                <a:hlinkClick r:id="rId10" tooltip="1930"/>
              </a:rPr>
              <a:t>1930</a:t>
            </a:r>
            <a:r>
              <a:rPr lang="fr-FR" dirty="0"/>
              <a:t>, </a:t>
            </a:r>
            <a:r>
              <a:rPr lang="fr-FR" dirty="0" err="1">
                <a:hlinkClick r:id="rId38" tooltip="Sarrià"/>
              </a:rPr>
              <a:t>Sarrià</a:t>
            </a:r>
            <a:r>
              <a:rPr lang="fr-FR" dirty="0"/>
              <a:t>, dont une partie avait déjà rejoint </a:t>
            </a:r>
            <a:r>
              <a:rPr lang="fr-FR" dirty="0">
                <a:hlinkClick r:id="rId39" tooltip="Santa Creu d'Olorda (page inexistante)"/>
              </a:rPr>
              <a:t>Santa </a:t>
            </a:r>
            <a:r>
              <a:rPr lang="fr-FR" dirty="0" err="1">
                <a:hlinkClick r:id="rId39" tooltip="Santa Creu d'Olorda (page inexistante)"/>
              </a:rPr>
              <a:t>Creu</a:t>
            </a:r>
            <a:r>
              <a:rPr lang="fr-FR" dirty="0">
                <a:hlinkClick r:id="rId39" tooltip="Santa Creu d'Olorda (page inexistante)"/>
              </a:rPr>
              <a:t> d'</a:t>
            </a:r>
            <a:r>
              <a:rPr lang="fr-FR" dirty="0" err="1">
                <a:hlinkClick r:id="rId39" tooltip="Santa Creu d'Olorda (page inexistante)"/>
              </a:rPr>
              <a:t>Olorda</a:t>
            </a:r>
            <a:r>
              <a:rPr lang="fr-FR" dirty="0"/>
              <a:t> en </a:t>
            </a:r>
            <a:r>
              <a:rPr lang="fr-FR" dirty="0">
                <a:hlinkClick r:id="rId9" tooltip="1920"/>
              </a:rPr>
              <a:t>1920</a:t>
            </a:r>
            <a:r>
              <a:rPr lang="fr-FR" dirty="0"/>
              <a:t>. Les chiffres démographiques indiqués aux dates antérieures à ces rattachements sont la somme des recensements des différentes municipalités.</a:t>
            </a:r>
          </a:p>
        </p:txBody>
      </p:sp>
    </p:spTree>
    <p:extLst>
      <p:ext uri="{BB962C8B-B14F-4D97-AF65-F5344CB8AC3E}">
        <p14:creationId xmlns="" xmlns:p14="http://schemas.microsoft.com/office/powerpoint/2010/main" val="944793761"/>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323528" y="2420888"/>
            <a:ext cx="8153400" cy="3672408"/>
          </a:xfrm>
        </p:spPr>
        <p:txBody>
          <a:bodyPr>
            <a:normAutofit/>
          </a:bodyPr>
          <a:lstStyle/>
          <a:p>
            <a:r>
              <a:rPr lang="fr-FR" dirty="0"/>
              <a:t>Des </a:t>
            </a:r>
            <a:r>
              <a:rPr lang="fr-FR" dirty="0">
                <a:hlinkClick r:id="rId2" tooltip="Équatorien"/>
              </a:rPr>
              <a:t>Équatoriens</a:t>
            </a:r>
            <a:r>
              <a:rPr lang="fr-FR" dirty="0"/>
              <a:t>, des </a:t>
            </a:r>
            <a:r>
              <a:rPr lang="fr-FR" dirty="0">
                <a:hlinkClick r:id="rId3" tooltip="Chine"/>
              </a:rPr>
              <a:t>Chinois</a:t>
            </a:r>
            <a:r>
              <a:rPr lang="fr-FR" dirty="0"/>
              <a:t>, des </a:t>
            </a:r>
            <a:r>
              <a:rPr lang="fr-FR" dirty="0">
                <a:hlinkClick r:id="rId4" tooltip="Roumains"/>
              </a:rPr>
              <a:t>Roumains</a:t>
            </a:r>
            <a:r>
              <a:rPr lang="fr-FR" dirty="0"/>
              <a:t> et des </a:t>
            </a:r>
            <a:r>
              <a:rPr lang="fr-FR" dirty="0">
                <a:hlinkClick r:id="rId5" tooltip="Marocains"/>
              </a:rPr>
              <a:t>Marocains</a:t>
            </a:r>
            <a:r>
              <a:rPr lang="fr-FR" dirty="0"/>
              <a:t> sont les grands collectifs d'immigrants à Barcelone. Il existe également une grande frange d'immigration indo-pakistanaise, visible notamment dans les commerces de rue dans le centre touristique de la ville, ainsi qu'au </a:t>
            </a:r>
            <a:r>
              <a:rPr lang="fr-FR" dirty="0">
                <a:hlinkClick r:id="rId6" tooltip="Port olympique de Barcelone (page inexistante)"/>
              </a:rPr>
              <a:t>Port olympique</a:t>
            </a:r>
            <a:r>
              <a:rPr lang="fr-FR" dirty="0"/>
              <a:t>.</a:t>
            </a:r>
          </a:p>
        </p:txBody>
      </p:sp>
      <p:sp>
        <p:nvSpPr>
          <p:cNvPr id="4" name="Double flèche verticale 3"/>
          <p:cNvSpPr/>
          <p:nvPr/>
        </p:nvSpPr>
        <p:spPr>
          <a:xfrm>
            <a:off x="3563888" y="332656"/>
            <a:ext cx="1296144" cy="1944216"/>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 xmlns:p14="http://schemas.microsoft.com/office/powerpoint/2010/main" val="3843286254"/>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922114"/>
          </a:xfrm>
        </p:spPr>
        <p:txBody>
          <a:bodyPr>
            <a:normAutofit fontScale="90000"/>
          </a:bodyPr>
          <a:lstStyle/>
          <a:p>
            <a:r>
              <a:rPr lang="fr-FR" i="1" u="sng" dirty="0" smtClean="0">
                <a:solidFill>
                  <a:srgbClr val="00B0F0"/>
                </a:solidFill>
                <a:latin typeface="Constantia" pitchFamily="18" charset="0"/>
              </a:rPr>
              <a:t>6-Coté urbanistique  de la ville de Barcelone</a:t>
            </a:r>
            <a:endParaRPr lang="fr-FR" dirty="0"/>
          </a:p>
        </p:txBody>
      </p:sp>
      <p:sp>
        <p:nvSpPr>
          <p:cNvPr id="6" name="Espace réservé du contenu 5"/>
          <p:cNvSpPr>
            <a:spLocks noGrp="1"/>
          </p:cNvSpPr>
          <p:nvPr>
            <p:ph idx="1"/>
          </p:nvPr>
        </p:nvSpPr>
        <p:spPr>
          <a:xfrm>
            <a:off x="457200" y="2564904"/>
            <a:ext cx="8229600" cy="4032448"/>
          </a:xfrm>
        </p:spPr>
        <p:txBody>
          <a:bodyPr>
            <a:normAutofit fontScale="92500" lnSpcReduction="10000"/>
          </a:bodyPr>
          <a:lstStyle/>
          <a:p>
            <a:pPr lvl="0"/>
            <a:r>
              <a:rPr lang="fr-FR" b="1" i="1" u="sng" dirty="0">
                <a:solidFill>
                  <a:srgbClr val="FF0000"/>
                </a:solidFill>
              </a:rPr>
              <a:t>Las </a:t>
            </a:r>
            <a:r>
              <a:rPr lang="fr-FR" b="1" i="1" u="sng" dirty="0" err="1">
                <a:solidFill>
                  <a:srgbClr val="FF0000"/>
                </a:solidFill>
              </a:rPr>
              <a:t>Ramblas</a:t>
            </a:r>
            <a:r>
              <a:rPr lang="fr-FR" b="1" i="1" u="sng" dirty="0">
                <a:solidFill>
                  <a:srgbClr val="FF0000"/>
                </a:solidFill>
              </a:rPr>
              <a:t> :</a:t>
            </a:r>
            <a:r>
              <a:rPr lang="fr-FR" dirty="0"/>
              <a:t> Est l'emblématique avenue et lieu de promenade de Barcelone. Elle se caractérise par ses nombreux kiosques dédiés à la presse mais aussi à la vente de fleurs ou d'animaux. C'est aussi le lieu de prédilection des statues vivantes et un lieu idéal pour se restaurer, de nombreux restaurants ou cafétérias la bordant. En son milieu, se tient le marché couvert adjacent de </a:t>
            </a:r>
            <a:r>
              <a:rPr lang="fr-FR" i="1" dirty="0"/>
              <a:t>la </a:t>
            </a:r>
            <a:r>
              <a:rPr lang="fr-FR" i="1" dirty="0" err="1"/>
              <a:t>Boqueria</a:t>
            </a:r>
            <a:r>
              <a:rPr lang="fr-FR" dirty="0"/>
              <a:t>. Elle est complétée par une passerelle, dite </a:t>
            </a:r>
            <a:r>
              <a:rPr lang="fr-FR" i="1" dirty="0" err="1"/>
              <a:t>Rambla</a:t>
            </a:r>
            <a:r>
              <a:rPr lang="fr-FR" i="1" dirty="0"/>
              <a:t> de Mar</a:t>
            </a:r>
            <a:r>
              <a:rPr lang="fr-FR" dirty="0"/>
              <a:t>, permettant d'accéder au centre commercial </a:t>
            </a:r>
            <a:r>
              <a:rPr lang="fr-FR" dirty="0" err="1"/>
              <a:t>Maremagnum</a:t>
            </a:r>
            <a:r>
              <a:rPr lang="fr-FR" dirty="0"/>
              <a:t>. </a:t>
            </a:r>
            <a:endParaRPr lang="fr-FR" b="1" i="1" dirty="0">
              <a:solidFill>
                <a:srgbClr val="FF0000"/>
              </a:solidFill>
            </a:endParaRPr>
          </a:p>
          <a:p>
            <a:endParaRPr lang="fr-FR" dirty="0"/>
          </a:p>
        </p:txBody>
      </p:sp>
      <p:sp>
        <p:nvSpPr>
          <p:cNvPr id="5" name="Espace réservé du texte 4"/>
          <p:cNvSpPr>
            <a:spLocks noGrp="1"/>
          </p:cNvSpPr>
          <p:nvPr>
            <p:ph type="body" idx="4294967295"/>
          </p:nvPr>
        </p:nvSpPr>
        <p:spPr>
          <a:xfrm>
            <a:off x="0" y="1412875"/>
            <a:ext cx="7632700" cy="1101725"/>
          </a:xfrm>
        </p:spPr>
        <p:txBody>
          <a:bodyPr>
            <a:normAutofit/>
          </a:bodyPr>
          <a:lstStyle/>
          <a:p>
            <a:r>
              <a:rPr lang="fr-FR" dirty="0" smtClean="0"/>
              <a:t>1) </a:t>
            </a:r>
            <a:r>
              <a:rPr lang="fr-FR" sz="3000" dirty="0" smtClean="0"/>
              <a:t>Potentialité de la ville :</a:t>
            </a:r>
          </a:p>
          <a:p>
            <a:pPr marL="0" indent="0">
              <a:buNone/>
            </a:pPr>
            <a:r>
              <a:rPr lang="fr-FR" sz="3000" dirty="0" smtClean="0"/>
              <a:t>   -les grandes infrastructures de la ville :</a:t>
            </a:r>
          </a:p>
          <a:p>
            <a:endParaRPr lang="fr-FR" sz="2100" dirty="0"/>
          </a:p>
        </p:txBody>
      </p:sp>
    </p:spTree>
    <p:extLst>
      <p:ext uri="{BB962C8B-B14F-4D97-AF65-F5344CB8AC3E}">
        <p14:creationId xmlns="" xmlns:p14="http://schemas.microsoft.com/office/powerpoint/2010/main" val="4206596434"/>
      </p:ext>
    </p:extLst>
  </p:cSld>
  <p:clrMapOvr>
    <a:masterClrMapping/>
  </p:clrMapOvr>
  <mc:AlternateContent xmlns:mc="http://schemas.openxmlformats.org/markup-compatibility/2006">
    <mc:Choice xmlns=""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txBox="1">
            <a:spLocks noGrp="1"/>
          </p:cNvSpPr>
          <p:nvPr>
            <p:ph type="title"/>
          </p:nvPr>
        </p:nvSpPr>
        <p:spPr>
          <a:prstGeom prst="rect">
            <a:avLst/>
          </a:prstGeom>
          <a:noFill/>
        </p:spPr>
        <p:txBody>
          <a:bodyPr wrap="square" rtlCol="0">
            <a:spAutoFit/>
          </a:bodyPr>
          <a:lstStyle/>
          <a:p>
            <a:pPr algn="ctr"/>
            <a:r>
              <a:rPr lang="fr-FR" sz="2400" b="1" i="1" dirty="0" smtClean="0"/>
              <a:t>Statue vivante sur </a:t>
            </a:r>
            <a:r>
              <a:rPr lang="fr-FR" sz="2400" b="1" i="1" dirty="0" smtClean="0">
                <a:solidFill>
                  <a:srgbClr val="00B0F0"/>
                </a:solidFill>
              </a:rPr>
              <a:t>La</a:t>
            </a:r>
            <a:r>
              <a:rPr lang="fr-FR" sz="2400" b="1" i="1" dirty="0" smtClean="0"/>
              <a:t> </a:t>
            </a:r>
            <a:r>
              <a:rPr lang="fr-FR" sz="2400" b="1" i="1" dirty="0" err="1" smtClean="0">
                <a:solidFill>
                  <a:srgbClr val="00B0F0"/>
                </a:solidFill>
              </a:rPr>
              <a:t>Rambla</a:t>
            </a:r>
            <a:endParaRPr lang="fr-FR" sz="2400" dirty="0">
              <a:solidFill>
                <a:srgbClr val="00B0F0"/>
              </a:solidFill>
            </a:endParaRPr>
          </a:p>
        </p:txBody>
      </p:sp>
      <p:pic>
        <p:nvPicPr>
          <p:cNvPr id="2050" name="Picture 2"/>
          <p:cNvPicPr>
            <a:picLocks noGrp="1" noChangeAspect="1" noChangeArrowheads="1"/>
          </p:cNvPicPr>
          <p:nvPr>
            <p:ph sz="half" idx="1"/>
          </p:nvPr>
        </p:nvPicPr>
        <p:blipFill>
          <a:blip r:embed="rId2">
            <a:extLst>
              <a:ext uri="{28A0092B-C50C-407E-A947-70E740481C1C}">
                <a14:useLocalDpi xmlns="" xmlns:a14="http://schemas.microsoft.com/office/drawing/2010/main" val="0"/>
              </a:ext>
            </a:extLst>
          </a:blip>
          <a:stretch>
            <a:fillRect/>
          </a:stretch>
        </p:blipFill>
        <p:spPr bwMode="auto">
          <a:xfrm>
            <a:off x="460938" y="1600200"/>
            <a:ext cx="4031124"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 name="Picture 2" descr="C:\Users\Rezak\Downloads\satut vivante.jpg"/>
          <p:cNvPicPr>
            <a:picLocks noGrp="1" noChangeAspect="1" noChangeArrowheads="1"/>
          </p:cNvPicPr>
          <p:nvPr>
            <p:ph sz="half" idx="2"/>
          </p:nvPr>
        </p:nvPicPr>
        <p:blipFill>
          <a:blip r:embed="rId3" cstate="print"/>
          <a:stretch>
            <a:fillRect/>
          </a:stretch>
        </p:blipFill>
        <p:spPr bwMode="auto">
          <a:xfrm>
            <a:off x="5191642" y="1600200"/>
            <a:ext cx="2951715" cy="4525963"/>
          </a:xfrm>
          <a:prstGeom prst="rect">
            <a:avLst/>
          </a:prstGeom>
          <a:noFill/>
        </p:spPr>
      </p:pic>
    </p:spTree>
    <p:extLst>
      <p:ext uri="{BB962C8B-B14F-4D97-AF65-F5344CB8AC3E}">
        <p14:creationId xmlns="" xmlns:p14="http://schemas.microsoft.com/office/powerpoint/2010/main" val="2360070757"/>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0" fill="hold"/>
                                        <p:tgtEl>
                                          <p:spTgt spid="11"/>
                                        </p:tgtEl>
                                        <p:attrNameLst>
                                          <p:attrName>ppt_x</p:attrName>
                                        </p:attrNameLst>
                                      </p:cBhvr>
                                      <p:tavLst>
                                        <p:tav tm="0">
                                          <p:val>
                                            <p:strVal val="#ppt_x"/>
                                          </p:val>
                                        </p:tav>
                                        <p:tav tm="100000">
                                          <p:val>
                                            <p:strVal val="#ppt_x"/>
                                          </p:val>
                                        </p:tav>
                                      </p:tavLst>
                                    </p:anim>
                                    <p:anim calcmode="lin" valueType="num">
                                      <p:cBhvr additive="base">
                                        <p:cTn id="8" dur="50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4357686" y="-24"/>
            <a:ext cx="4786314" cy="3286148"/>
          </a:xfrm>
          <a:prstGeom prst="rect">
            <a:avLst/>
          </a:prstGeom>
          <a:noFill/>
          <a:ln w="9525">
            <a:noFill/>
            <a:miter lim="800000"/>
            <a:headEnd/>
            <a:tailEnd/>
          </a:ln>
          <a:effectLst/>
        </p:spPr>
      </p:pic>
      <p:pic>
        <p:nvPicPr>
          <p:cNvPr id="6" name="Picture 2"/>
          <p:cNvPicPr>
            <a:picLocks noChangeAspect="1" noChangeArrowheads="1"/>
          </p:cNvPicPr>
          <p:nvPr/>
        </p:nvPicPr>
        <p:blipFill>
          <a:blip r:embed="rId3" cstate="print"/>
          <a:srcRect/>
          <a:stretch>
            <a:fillRect/>
          </a:stretch>
        </p:blipFill>
        <p:spPr bwMode="auto">
          <a:xfrm>
            <a:off x="4429124" y="3286124"/>
            <a:ext cx="4572000" cy="3571876"/>
          </a:xfrm>
          <a:prstGeom prst="rect">
            <a:avLst/>
          </a:prstGeom>
          <a:noFill/>
          <a:ln w="9525">
            <a:noFill/>
            <a:miter lim="800000"/>
            <a:headEnd/>
            <a:tailEnd/>
          </a:ln>
          <a:effectLst/>
        </p:spPr>
      </p:pic>
      <p:pic>
        <p:nvPicPr>
          <p:cNvPr id="7" name="Picture 4"/>
          <p:cNvPicPr>
            <a:picLocks noChangeAspect="1" noChangeArrowheads="1"/>
          </p:cNvPicPr>
          <p:nvPr/>
        </p:nvPicPr>
        <p:blipFill>
          <a:blip r:embed="rId4" cstate="print"/>
          <a:srcRect/>
          <a:stretch>
            <a:fillRect/>
          </a:stretch>
        </p:blipFill>
        <p:spPr bwMode="auto">
          <a:xfrm>
            <a:off x="0" y="3317847"/>
            <a:ext cx="4357686" cy="3500438"/>
          </a:xfrm>
          <a:prstGeom prst="rect">
            <a:avLst/>
          </a:prstGeom>
          <a:noFill/>
          <a:ln w="9525">
            <a:noFill/>
            <a:miter lim="800000"/>
            <a:headEnd/>
            <a:tailEnd/>
          </a:ln>
          <a:effectLst/>
        </p:spPr>
      </p:pic>
      <p:sp>
        <p:nvSpPr>
          <p:cNvPr id="8" name="Rectangle 7"/>
          <p:cNvSpPr/>
          <p:nvPr/>
        </p:nvSpPr>
        <p:spPr>
          <a:xfrm>
            <a:off x="0" y="0"/>
            <a:ext cx="4429124" cy="3416320"/>
          </a:xfrm>
          <a:prstGeom prst="rect">
            <a:avLst/>
          </a:prstGeom>
        </p:spPr>
        <p:txBody>
          <a:bodyPr wrap="square">
            <a:spAutoFit/>
          </a:bodyPr>
          <a:lstStyle/>
          <a:p>
            <a:pPr algn="ctr"/>
            <a:r>
              <a:rPr lang="fr-FR" b="1" i="1" dirty="0" smtClean="0">
                <a:solidFill>
                  <a:srgbClr val="FF0000"/>
                </a:solidFill>
              </a:rPr>
              <a:t> </a:t>
            </a:r>
            <a:r>
              <a:rPr lang="fr-FR" b="1" i="1" u="sng" dirty="0" smtClean="0">
                <a:solidFill>
                  <a:srgbClr val="FF0000"/>
                </a:solidFill>
              </a:rPr>
              <a:t>Le Barri </a:t>
            </a:r>
            <a:r>
              <a:rPr lang="fr-FR" b="1" i="1" u="sng" dirty="0" err="1" smtClean="0">
                <a:solidFill>
                  <a:srgbClr val="FF0000"/>
                </a:solidFill>
              </a:rPr>
              <a:t>Gòtic</a:t>
            </a:r>
            <a:r>
              <a:rPr lang="fr-FR" b="1" i="1" dirty="0" smtClean="0">
                <a:solidFill>
                  <a:srgbClr val="FF0000"/>
                </a:solidFill>
              </a:rPr>
              <a:t> :</a:t>
            </a:r>
          </a:p>
          <a:p>
            <a:pPr algn="ctr"/>
            <a:r>
              <a:rPr lang="fr-FR" b="1" i="1" dirty="0" smtClean="0">
                <a:solidFill>
                  <a:srgbClr val="FFFF00"/>
                </a:solidFill>
              </a:rPr>
              <a:t> </a:t>
            </a:r>
            <a:r>
              <a:rPr lang="fr-FR" dirty="0" smtClean="0"/>
              <a:t>Au cœur de la Vieille Ville, le </a:t>
            </a:r>
            <a:r>
              <a:rPr lang="fr-FR" i="1" dirty="0" smtClean="0"/>
              <a:t>Barri </a:t>
            </a:r>
            <a:r>
              <a:rPr lang="fr-FR" i="1" dirty="0" err="1" smtClean="0"/>
              <a:t>Gòtic</a:t>
            </a:r>
            <a:r>
              <a:rPr lang="fr-FR" dirty="0" smtClean="0"/>
              <a:t> est le quartier le plus ancien de Barcelone. Il regroupe de nombreux édifices de l'époque médiévale dont la cathédrale Sainte-Eulalie et abrite différents bâtiments administratifs dont la </a:t>
            </a:r>
            <a:r>
              <a:rPr lang="fr-FR" i="1" dirty="0" smtClean="0"/>
              <a:t>Casa de la </a:t>
            </a:r>
            <a:r>
              <a:rPr lang="fr-FR" i="1" dirty="0" err="1" smtClean="0"/>
              <a:t>Ciutat</a:t>
            </a:r>
            <a:r>
              <a:rPr lang="fr-FR" dirty="0" smtClean="0"/>
              <a:t>. Du dédale de ruelles, se dégage la </a:t>
            </a:r>
            <a:r>
              <a:rPr lang="fr-FR" i="1" dirty="0" smtClean="0"/>
              <a:t>Plaça Nova</a:t>
            </a:r>
            <a:r>
              <a:rPr lang="fr-FR" dirty="0" smtClean="0"/>
              <a:t> comportant deux tours cylindriques datant de l'époque romaine ou encore la </a:t>
            </a:r>
            <a:r>
              <a:rPr lang="fr-FR" i="1" dirty="0" smtClean="0"/>
              <a:t>Plaça </a:t>
            </a:r>
            <a:r>
              <a:rPr lang="fr-FR" i="1" dirty="0" err="1" smtClean="0"/>
              <a:t>del</a:t>
            </a:r>
            <a:r>
              <a:rPr lang="fr-FR" i="1" dirty="0" smtClean="0"/>
              <a:t> </a:t>
            </a:r>
            <a:r>
              <a:rPr lang="fr-FR" i="1" dirty="0" err="1" smtClean="0"/>
              <a:t>Rei</a:t>
            </a:r>
            <a:r>
              <a:rPr lang="fr-FR" dirty="0" smtClean="0"/>
              <a:t> siège du </a:t>
            </a:r>
            <a:r>
              <a:rPr lang="fr-FR" i="1" dirty="0" smtClean="0"/>
              <a:t>Palau </a:t>
            </a:r>
            <a:r>
              <a:rPr lang="fr-FR" i="1" dirty="0" err="1" smtClean="0"/>
              <a:t>Reial</a:t>
            </a:r>
            <a:r>
              <a:rPr lang="fr-FR" i="1" dirty="0" smtClean="0"/>
              <a:t> Major.</a:t>
            </a:r>
            <a:endParaRPr lang="fr-FR" dirty="0"/>
          </a:p>
        </p:txBody>
      </p:sp>
    </p:spTree>
    <p:extLst>
      <p:ext uri="{BB962C8B-B14F-4D97-AF65-F5344CB8AC3E}">
        <p14:creationId xmlns="" xmlns:p14="http://schemas.microsoft.com/office/powerpoint/2010/main" val="3834028616"/>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4788024" y="116632"/>
            <a:ext cx="4176464" cy="2026484"/>
          </a:xfrm>
          <a:prstGeom prst="rect">
            <a:avLst/>
          </a:prstGeom>
          <a:noFill/>
          <a:ln w="9525">
            <a:noFill/>
            <a:miter lim="800000"/>
            <a:headEnd/>
            <a:tailEnd/>
          </a:ln>
          <a:effectLst/>
        </p:spPr>
      </p:pic>
      <p:sp>
        <p:nvSpPr>
          <p:cNvPr id="6" name="Rectangle à coins arrondis 5"/>
          <p:cNvSpPr/>
          <p:nvPr/>
        </p:nvSpPr>
        <p:spPr>
          <a:xfrm>
            <a:off x="107504" y="116632"/>
            <a:ext cx="4464496" cy="202648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smtClean="0"/>
              <a:t>Le parc </a:t>
            </a:r>
            <a:r>
              <a:rPr lang="fr-FR" b="1" dirty="0" err="1" smtClean="0"/>
              <a:t>Güell</a:t>
            </a:r>
            <a:r>
              <a:rPr lang="fr-FR" b="1" dirty="0" smtClean="0"/>
              <a:t> : </a:t>
            </a:r>
            <a:r>
              <a:rPr lang="fr-FR" dirty="0" smtClean="0"/>
              <a:t>Ce parc situé sur les hauteurs de la ville fut commandé par le comte </a:t>
            </a:r>
            <a:r>
              <a:rPr lang="fr-FR" dirty="0" err="1" smtClean="0"/>
              <a:t>Güell</a:t>
            </a:r>
            <a:r>
              <a:rPr lang="fr-FR" dirty="0" smtClean="0"/>
              <a:t> à Gaudí : la nature et l'architecture se confondent et se complètent en ces lieux.</a:t>
            </a:r>
            <a:endParaRPr lang="fr-FR" b="1" dirty="0" smtClean="0"/>
          </a:p>
        </p:txBody>
      </p:sp>
      <p:sp>
        <p:nvSpPr>
          <p:cNvPr id="7" name="Flèche courbée vers le haut 6"/>
          <p:cNvSpPr/>
          <p:nvPr/>
        </p:nvSpPr>
        <p:spPr>
          <a:xfrm>
            <a:off x="3923928" y="2276872"/>
            <a:ext cx="1152128" cy="360040"/>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8" name="Picture 2" descr="C:\Users\Rezak\Downloads\800px-Font_Màgica_de_Montjuïc_10_(2009-05-24).JPG"/>
          <p:cNvPicPr>
            <a:picLocks noChangeAspect="1" noChangeArrowheads="1"/>
          </p:cNvPicPr>
          <p:nvPr/>
        </p:nvPicPr>
        <p:blipFill>
          <a:blip r:embed="rId3" cstate="print"/>
          <a:srcRect/>
          <a:stretch>
            <a:fillRect/>
          </a:stretch>
        </p:blipFill>
        <p:spPr bwMode="auto">
          <a:xfrm>
            <a:off x="107504" y="2852936"/>
            <a:ext cx="4464496" cy="3453534"/>
          </a:xfrm>
          <a:prstGeom prst="rect">
            <a:avLst/>
          </a:prstGeom>
          <a:noFill/>
        </p:spPr>
      </p:pic>
      <p:sp>
        <p:nvSpPr>
          <p:cNvPr id="9" name="Rectangle à coins arrondis 8"/>
          <p:cNvSpPr/>
          <p:nvPr/>
        </p:nvSpPr>
        <p:spPr>
          <a:xfrm>
            <a:off x="4788024" y="2865512"/>
            <a:ext cx="4176464" cy="345353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err="1" smtClean="0"/>
              <a:t>Montjuïc</a:t>
            </a:r>
            <a:r>
              <a:rPr lang="fr-FR" b="1" dirty="0" smtClean="0"/>
              <a:t> : </a:t>
            </a:r>
            <a:r>
              <a:rPr lang="fr-FR" dirty="0" smtClean="0"/>
              <a:t>Le </a:t>
            </a:r>
            <a:r>
              <a:rPr lang="fr-FR" i="1" dirty="0" err="1" smtClean="0"/>
              <a:t>Castell</a:t>
            </a:r>
            <a:r>
              <a:rPr lang="fr-FR" i="1" dirty="0" smtClean="0"/>
              <a:t> de </a:t>
            </a:r>
            <a:r>
              <a:rPr lang="fr-FR" i="1" dirty="0" err="1" smtClean="0"/>
              <a:t>Montjuïc</a:t>
            </a:r>
            <a:r>
              <a:rPr lang="fr-FR" dirty="0" smtClean="0"/>
              <a:t> domine la ville et son port offrant un magnifique point de vue. Une télécabine permet d'y accéder. En contrebas se trouve le site olympique de 1992 et, plus bas encore, le site de l'exposition universelle de 1929.</a:t>
            </a:r>
            <a:endParaRPr lang="fr-FR" b="1" dirty="0" smtClean="0"/>
          </a:p>
        </p:txBody>
      </p:sp>
      <p:sp>
        <p:nvSpPr>
          <p:cNvPr id="10" name="Flèche courbée vers le haut 9"/>
          <p:cNvSpPr/>
          <p:nvPr/>
        </p:nvSpPr>
        <p:spPr>
          <a:xfrm>
            <a:off x="4015261" y="6508428"/>
            <a:ext cx="1152128" cy="34957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 xmlns:p14="http://schemas.microsoft.com/office/powerpoint/2010/main" val="338196713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Rezak\Downloads\arc de trianph.jpg"/>
          <p:cNvPicPr>
            <a:picLocks noChangeAspect="1" noChangeArrowheads="1"/>
          </p:cNvPicPr>
          <p:nvPr/>
        </p:nvPicPr>
        <p:blipFill>
          <a:blip r:embed="rId2" cstate="print"/>
          <a:srcRect/>
          <a:stretch>
            <a:fillRect/>
          </a:stretch>
        </p:blipFill>
        <p:spPr bwMode="auto">
          <a:xfrm>
            <a:off x="428596" y="5143488"/>
            <a:ext cx="8358214" cy="1714512"/>
          </a:xfrm>
          <a:prstGeom prst="rect">
            <a:avLst/>
          </a:prstGeom>
          <a:noFill/>
        </p:spPr>
      </p:pic>
      <p:pic>
        <p:nvPicPr>
          <p:cNvPr id="6146" name="Picture 2" descr="C:\Users\Rezak\Downloads\800px-CasaMilla.jpg"/>
          <p:cNvPicPr>
            <a:picLocks noChangeAspect="1" noChangeArrowheads="1"/>
          </p:cNvPicPr>
          <p:nvPr/>
        </p:nvPicPr>
        <p:blipFill>
          <a:blip r:embed="rId3" cstate="print"/>
          <a:srcRect/>
          <a:stretch>
            <a:fillRect/>
          </a:stretch>
        </p:blipFill>
        <p:spPr bwMode="auto">
          <a:xfrm>
            <a:off x="3571868" y="-24"/>
            <a:ext cx="5572164" cy="3571900"/>
          </a:xfrm>
          <a:prstGeom prst="rect">
            <a:avLst/>
          </a:prstGeom>
          <a:noFill/>
        </p:spPr>
      </p:pic>
      <p:sp>
        <p:nvSpPr>
          <p:cNvPr id="2" name="ZoneTexte 1"/>
          <p:cNvSpPr txBox="1"/>
          <p:nvPr/>
        </p:nvSpPr>
        <p:spPr>
          <a:xfrm>
            <a:off x="142844" y="871349"/>
            <a:ext cx="3357586" cy="1200329"/>
          </a:xfrm>
          <a:prstGeom prst="rect">
            <a:avLst/>
          </a:prstGeom>
          <a:noFill/>
        </p:spPr>
        <p:txBody>
          <a:bodyPr wrap="square" rtlCol="0">
            <a:spAutoFit/>
          </a:bodyPr>
          <a:lstStyle/>
          <a:p>
            <a:r>
              <a:rPr lang="fr-FR" dirty="0" smtClean="0"/>
              <a:t>La maison la plus connue reste néanmoins la </a:t>
            </a:r>
            <a:r>
              <a:rPr lang="fr-FR" i="1" dirty="0" smtClean="0">
                <a:hlinkClick r:id="rId4" tooltip="Casa Milà"/>
              </a:rPr>
              <a:t>Casa </a:t>
            </a:r>
            <a:r>
              <a:rPr lang="fr-FR" i="1" dirty="0" err="1" smtClean="0">
                <a:hlinkClick r:id="rId4" tooltip="Casa Milà"/>
              </a:rPr>
              <a:t>Milà</a:t>
            </a:r>
            <a:r>
              <a:rPr lang="fr-FR" dirty="0" smtClean="0"/>
              <a:t> de Gaudí, surnommée </a:t>
            </a:r>
            <a:r>
              <a:rPr lang="fr-FR" i="1" dirty="0" smtClean="0"/>
              <a:t>La </a:t>
            </a:r>
            <a:r>
              <a:rPr lang="fr-FR" i="1" dirty="0" err="1" smtClean="0">
                <a:hlinkClick r:id="rId4" tooltip="Casa Milà"/>
              </a:rPr>
              <a:t>Pedrera</a:t>
            </a:r>
            <a:r>
              <a:rPr lang="fr-FR" dirty="0" smtClean="0"/>
              <a:t> («la carrière», en catalan).</a:t>
            </a:r>
            <a:endParaRPr lang="fr-FR" dirty="0"/>
          </a:p>
        </p:txBody>
      </p:sp>
      <p:sp>
        <p:nvSpPr>
          <p:cNvPr id="4" name="ZoneTexte 3"/>
          <p:cNvSpPr txBox="1"/>
          <p:nvPr/>
        </p:nvSpPr>
        <p:spPr>
          <a:xfrm>
            <a:off x="166152" y="3651410"/>
            <a:ext cx="6000760" cy="1477328"/>
          </a:xfrm>
          <a:prstGeom prst="rect">
            <a:avLst/>
          </a:prstGeom>
          <a:noFill/>
        </p:spPr>
        <p:txBody>
          <a:bodyPr wrap="square" rtlCol="0">
            <a:spAutoFit/>
          </a:bodyPr>
          <a:lstStyle/>
          <a:p>
            <a:r>
              <a:rPr lang="fr-FR" b="1" dirty="0" smtClean="0"/>
              <a:t>La Ciutadella : </a:t>
            </a:r>
            <a:r>
              <a:rPr lang="fr-FR" dirty="0" smtClean="0"/>
              <a:t>Le parc de la Ciutadella est l'endroit où s'est tenue l'Exposition universelle de 1888. De cette époque, il reste l'arc de triomphe par lequel on entrait dans l'enceinte de l'Exposition et l'actuel musée de Zoologie </a:t>
            </a:r>
            <a:endParaRPr lang="fr-FR" b="1" dirty="0" smtClean="0"/>
          </a:p>
        </p:txBody>
      </p:sp>
      <p:sp>
        <p:nvSpPr>
          <p:cNvPr id="6" name="Flèche courbée vers le bas 5"/>
          <p:cNvSpPr/>
          <p:nvPr/>
        </p:nvSpPr>
        <p:spPr>
          <a:xfrm>
            <a:off x="1428728" y="142852"/>
            <a:ext cx="3214710" cy="785818"/>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7" name="Flèche courbée vers la droite 6"/>
          <p:cNvSpPr/>
          <p:nvPr/>
        </p:nvSpPr>
        <p:spPr>
          <a:xfrm rot="17740701" flipH="1">
            <a:off x="7469490" y="3299232"/>
            <a:ext cx="457778" cy="2181684"/>
          </a:xfrm>
          <a:prstGeom prst="curvedRightArrow">
            <a:avLst>
              <a:gd name="adj1" fmla="val 25000"/>
              <a:gd name="adj2" fmla="val 50000"/>
              <a:gd name="adj3" fmla="val 6475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extLst>
      <p:ext uri="{BB962C8B-B14F-4D97-AF65-F5344CB8AC3E}">
        <p14:creationId xmlns="" xmlns:p14="http://schemas.microsoft.com/office/powerpoint/2010/main" val="2339875577"/>
      </p:ext>
    </p:extLst>
  </p:cSld>
  <p:clrMapOvr>
    <a:masterClrMapping/>
  </p:clrMapOvr>
  <mc:AlternateContent xmlns:mc="http://schemas.openxmlformats.org/markup-compatibility/2006">
    <mc:Choice xmlns=""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Scale>
                                      <p:cBhvr>
                                        <p:cTn id="1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6"/>
                                        </p:tgtEl>
                                        <p:attrNameLst>
                                          <p:attrName>ppt_x</p:attrName>
                                          <p:attrName>ppt_y</p:attrName>
                                        </p:attrNameLst>
                                      </p:cBhvr>
                                    </p:animMotion>
                                    <p:animEffect transition="in" filter="fade">
                                      <p:cBhvr>
                                        <p:cTn id="17" dur="1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fade">
                                      <p:cBhvr>
                                        <p:cTn id="22" dur="1000"/>
                                        <p:tgtEl>
                                          <p:spTgt spid="6146"/>
                                        </p:tgtEl>
                                      </p:cBhvr>
                                    </p:animEffect>
                                    <p:anim calcmode="lin" valueType="num">
                                      <p:cBhvr>
                                        <p:cTn id="23" dur="1000" fill="hold"/>
                                        <p:tgtEl>
                                          <p:spTgt spid="6146"/>
                                        </p:tgtEl>
                                        <p:attrNameLst>
                                          <p:attrName>ppt_x</p:attrName>
                                        </p:attrNameLst>
                                      </p:cBhvr>
                                      <p:tavLst>
                                        <p:tav tm="0">
                                          <p:val>
                                            <p:strVal val="#ppt_x"/>
                                          </p:val>
                                        </p:tav>
                                        <p:tav tm="100000">
                                          <p:val>
                                            <p:strVal val="#ppt_x"/>
                                          </p:val>
                                        </p:tav>
                                      </p:tavLst>
                                    </p:anim>
                                    <p:anim calcmode="lin" valueType="num">
                                      <p:cBhvr>
                                        <p:cTn id="24" dur="900" decel="100000" fill="hold"/>
                                        <p:tgtEl>
                                          <p:spTgt spid="6146"/>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146"/>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9" presetClass="entr" presetSubtype="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ppt_x</p:attrName>
                                        </p:attrNameLst>
                                      </p:cBhvr>
                                      <p:tavLst>
                                        <p:tav tm="0">
                                          <p:val>
                                            <p:strVal val="#ppt_x-.2"/>
                                          </p:val>
                                        </p:tav>
                                        <p:tav tm="100000">
                                          <p:val>
                                            <p:strVal val="#ppt_x"/>
                                          </p:val>
                                        </p:tav>
                                      </p:tavLst>
                                    </p:anim>
                                    <p:anim calcmode="lin" valueType="num">
                                      <p:cBhvr>
                                        <p:cTn id="31"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32" dur="10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iterate type="lt">
                                    <p:tmPct val="5000"/>
                                  </p:iterate>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19" presetClass="entr" presetSubtype="10" fill="hold" nodeType="clickEffect">
                                  <p:stCondLst>
                                    <p:cond delay="0"/>
                                  </p:stCondLst>
                                  <p:childTnLst>
                                    <p:set>
                                      <p:cBhvr>
                                        <p:cTn id="44" dur="1" fill="hold">
                                          <p:stCondLst>
                                            <p:cond delay="0"/>
                                          </p:stCondLst>
                                        </p:cTn>
                                        <p:tgtEl>
                                          <p:spTgt spid="6147"/>
                                        </p:tgtEl>
                                        <p:attrNameLst>
                                          <p:attrName>style.visibility</p:attrName>
                                        </p:attrNameLst>
                                      </p:cBhvr>
                                      <p:to>
                                        <p:strVal val="visible"/>
                                      </p:to>
                                    </p:set>
                                    <p:anim calcmode="lin" valueType="num">
                                      <p:cBhvr>
                                        <p:cTn id="45" dur="5000" fill="hold"/>
                                        <p:tgtEl>
                                          <p:spTgt spid="6147"/>
                                        </p:tgtEl>
                                        <p:attrNameLst>
                                          <p:attrName>ppt_w</p:attrName>
                                        </p:attrNameLst>
                                      </p:cBhvr>
                                      <p:tavLst>
                                        <p:tav tm="0" fmla="#ppt_w*sin(2.5*pi*$)">
                                          <p:val>
                                            <p:fltVal val="0"/>
                                          </p:val>
                                        </p:tav>
                                        <p:tav tm="100000">
                                          <p:val>
                                            <p:fltVal val="1"/>
                                          </p:val>
                                        </p:tav>
                                      </p:tavLst>
                                    </p:anim>
                                    <p:anim calcmode="lin" valueType="num">
                                      <p:cBhvr>
                                        <p:cTn id="46" dur="5000" fill="hold"/>
                                        <p:tgtEl>
                                          <p:spTgt spid="61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3643306" y="142852"/>
            <a:ext cx="5357850" cy="1477328"/>
          </a:xfrm>
          <a:prstGeom prst="rect">
            <a:avLst/>
          </a:prstGeom>
          <a:noFill/>
        </p:spPr>
        <p:txBody>
          <a:bodyPr wrap="square" rtlCol="0">
            <a:spAutoFit/>
          </a:bodyPr>
          <a:lstStyle/>
          <a:p>
            <a:r>
              <a:rPr lang="fr-FR" b="1" dirty="0" smtClean="0"/>
              <a:t>Sagrada Familia : </a:t>
            </a:r>
            <a:r>
              <a:rPr lang="fr-FR" dirty="0" smtClean="0"/>
              <a:t>la cathédrale </a:t>
            </a:r>
            <a:r>
              <a:rPr lang="fr-FR" i="1" dirty="0" smtClean="0"/>
              <a:t>Sagrada Familia</a:t>
            </a:r>
            <a:r>
              <a:rPr lang="fr-FR" dirty="0" smtClean="0"/>
              <a:t> est devenue l'emblème de Barcelone. Débutée en 1882, sa construction se poursuit toujours. Seule la façade de la Nativité et ses quatre tours élancées sont aujourd'hui définitivement achevées.</a:t>
            </a:r>
            <a:endParaRPr lang="fr-FR" b="1" dirty="0" smtClean="0"/>
          </a:p>
        </p:txBody>
      </p:sp>
      <p:sp>
        <p:nvSpPr>
          <p:cNvPr id="3" name="Flèche vers le bas 2"/>
          <p:cNvSpPr/>
          <p:nvPr/>
        </p:nvSpPr>
        <p:spPr>
          <a:xfrm>
            <a:off x="2500298" y="1643050"/>
            <a:ext cx="714380" cy="6343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descr="D:\Downloads\Sta-eulalia.jpg"/>
          <p:cNvPicPr>
            <a:picLocks noChangeAspect="1" noChangeArrowheads="1"/>
          </p:cNvPicPr>
          <p:nvPr/>
        </p:nvPicPr>
        <p:blipFill>
          <a:blip r:embed="rId2" cstate="print"/>
          <a:srcRect/>
          <a:stretch>
            <a:fillRect/>
          </a:stretch>
        </p:blipFill>
        <p:spPr bwMode="auto">
          <a:xfrm>
            <a:off x="214282" y="2348880"/>
            <a:ext cx="4286280" cy="4065592"/>
          </a:xfrm>
          <a:prstGeom prst="rect">
            <a:avLst/>
          </a:prstGeom>
          <a:noFill/>
        </p:spPr>
      </p:pic>
      <p:pic>
        <p:nvPicPr>
          <p:cNvPr id="5" name="Picture 2"/>
          <p:cNvPicPr>
            <a:picLocks noChangeAspect="1" noChangeArrowheads="1"/>
          </p:cNvPicPr>
          <p:nvPr/>
        </p:nvPicPr>
        <p:blipFill>
          <a:blip r:embed="rId3" cstate="print"/>
          <a:stretch>
            <a:fillRect/>
          </a:stretch>
        </p:blipFill>
        <p:spPr bwMode="auto">
          <a:xfrm>
            <a:off x="4591342" y="2357430"/>
            <a:ext cx="4552658" cy="4071942"/>
          </a:xfrm>
          <a:prstGeom prst="rect">
            <a:avLst/>
          </a:prstGeom>
          <a:noFill/>
          <a:ln w="9525">
            <a:noFill/>
            <a:miter lim="800000"/>
            <a:headEnd/>
            <a:tailEnd/>
          </a:ln>
          <a:effectLst/>
        </p:spPr>
      </p:pic>
      <p:sp>
        <p:nvSpPr>
          <p:cNvPr id="6" name="Flèche vers le bas 5"/>
          <p:cNvSpPr/>
          <p:nvPr/>
        </p:nvSpPr>
        <p:spPr>
          <a:xfrm>
            <a:off x="6072198" y="1643050"/>
            <a:ext cx="714380" cy="63439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 xmlns:p14="http://schemas.microsoft.com/office/powerpoint/2010/main" val="2060913361"/>
      </p:ext>
    </p:extLst>
  </p:cSld>
  <p:clrMapOvr>
    <a:masterClrMapping/>
  </p:clrMapOvr>
  <mc:AlternateContent xmlns:mc="http://schemas.openxmlformats.org/markup-compatibility/2006">
    <mc:Choice xmlns=""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42852"/>
            <a:ext cx="9144000" cy="1143000"/>
          </a:xfrm>
        </p:spPr>
        <p:txBody>
          <a:bodyPr>
            <a:normAutofit fontScale="90000"/>
          </a:bodyPr>
          <a:lstStyle/>
          <a:p>
            <a:pPr lvl="0" algn="ctr"/>
            <a:r>
              <a:rPr lang="fr-FR" b="1" i="1" u="sng" dirty="0" smtClean="0">
                <a:solidFill>
                  <a:srgbClr val="00B0F0"/>
                </a:solidFill>
                <a:latin typeface="Constantia" pitchFamily="18" charset="0"/>
              </a:rPr>
              <a:t>2) L’extension de la ville de Barcelone :</a:t>
            </a:r>
            <a:endParaRPr lang="fr-FR" dirty="0">
              <a:solidFill>
                <a:srgbClr val="00B0F0"/>
              </a:solidFill>
              <a:latin typeface="Constantia" pitchFamily="18" charset="0"/>
            </a:endParaRPr>
          </a:p>
        </p:txBody>
      </p:sp>
      <p:sp>
        <p:nvSpPr>
          <p:cNvPr id="9" name="Rectangle 8"/>
          <p:cNvSpPr/>
          <p:nvPr/>
        </p:nvSpPr>
        <p:spPr>
          <a:xfrm>
            <a:off x="214314" y="4997686"/>
            <a:ext cx="8929718" cy="128883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dirty="0" smtClean="0"/>
          </a:p>
          <a:p>
            <a:pPr algn="ctr"/>
            <a:r>
              <a:rPr lang="fr-FR" dirty="0" smtClean="0"/>
              <a:t> les remparts furent détruits et les autorités confièrent à </a:t>
            </a:r>
            <a:r>
              <a:rPr lang="fr-FR" dirty="0" err="1" smtClean="0"/>
              <a:t>Ildefons</a:t>
            </a:r>
            <a:r>
              <a:rPr lang="fr-FR" dirty="0" smtClean="0"/>
              <a:t> </a:t>
            </a:r>
            <a:r>
              <a:rPr lang="fr-FR" dirty="0" err="1" smtClean="0"/>
              <a:t>Cerdà</a:t>
            </a:r>
            <a:r>
              <a:rPr lang="fr-FR" dirty="0" smtClean="0"/>
              <a:t> le projet d’extension de la ville.</a:t>
            </a:r>
            <a:endParaRPr lang="fr-FR" dirty="0"/>
          </a:p>
        </p:txBody>
      </p:sp>
      <p:grpSp>
        <p:nvGrpSpPr>
          <p:cNvPr id="10" name="Groupe 9"/>
          <p:cNvGrpSpPr/>
          <p:nvPr/>
        </p:nvGrpSpPr>
        <p:grpSpPr>
          <a:xfrm>
            <a:off x="2678909" y="4572008"/>
            <a:ext cx="6250802" cy="708479"/>
            <a:chOff x="446485" y="73700"/>
            <a:chExt cx="6250802" cy="708479"/>
          </a:xfrm>
        </p:grpSpPr>
        <p:sp>
          <p:nvSpPr>
            <p:cNvPr id="11" name="Rectangle à coins arrondis 10"/>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En 1854 :</a:t>
              </a:r>
              <a:endParaRPr lang="fr-FR" sz="2000" dirty="0"/>
            </a:p>
          </p:txBody>
        </p:sp>
        <p:sp>
          <p:nvSpPr>
            <p:cNvPr id="12" name="Rectangle 11"/>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13" name="Rectangle 12"/>
          <p:cNvSpPr/>
          <p:nvPr/>
        </p:nvSpPr>
        <p:spPr>
          <a:xfrm>
            <a:off x="71438" y="2068728"/>
            <a:ext cx="8929718" cy="128883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dirty="0" smtClean="0"/>
          </a:p>
          <a:p>
            <a:pPr algn="ctr"/>
            <a:r>
              <a:rPr lang="fr-FR" dirty="0" smtClean="0"/>
              <a:t>Barcelone était une petite ville entourée de remparts (qui correspond aujourd’hui à la </a:t>
            </a:r>
            <a:r>
              <a:rPr lang="fr-FR" dirty="0" err="1" smtClean="0"/>
              <a:t>Ciutat</a:t>
            </a:r>
            <a:r>
              <a:rPr lang="fr-FR" dirty="0" smtClean="0"/>
              <a:t> Vella). Il était impossible pour les villages alentours de construire </a:t>
            </a:r>
          </a:p>
          <a:p>
            <a:pPr algn="ctr"/>
            <a:r>
              <a:rPr lang="fr-FR" dirty="0" smtClean="0"/>
              <a:t>à moins de 1 km de Barcelone.</a:t>
            </a:r>
            <a:endParaRPr lang="fr-FR" dirty="0"/>
          </a:p>
        </p:txBody>
      </p:sp>
      <p:grpSp>
        <p:nvGrpSpPr>
          <p:cNvPr id="14" name="Groupe 13"/>
          <p:cNvGrpSpPr/>
          <p:nvPr/>
        </p:nvGrpSpPr>
        <p:grpSpPr>
          <a:xfrm>
            <a:off x="250056" y="1643050"/>
            <a:ext cx="6250802" cy="708479"/>
            <a:chOff x="446485" y="73700"/>
            <a:chExt cx="6250802" cy="708479"/>
          </a:xfrm>
        </p:grpSpPr>
        <p:sp>
          <p:nvSpPr>
            <p:cNvPr id="15" name="Rectangle à coins arrondis 14"/>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Au début des années1800 :</a:t>
              </a:r>
              <a:endParaRPr lang="fr-FR" sz="2000" dirty="0"/>
            </a:p>
          </p:txBody>
        </p:sp>
        <p:sp>
          <p:nvSpPr>
            <p:cNvPr id="16" name="Rectangle 15"/>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17" name="Flèche à angle droit 16"/>
          <p:cNvSpPr/>
          <p:nvPr/>
        </p:nvSpPr>
        <p:spPr>
          <a:xfrm rot="5400000">
            <a:off x="1035819" y="3536157"/>
            <a:ext cx="2000264"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à angle droit 17"/>
          <p:cNvSpPr/>
          <p:nvPr/>
        </p:nvSpPr>
        <p:spPr>
          <a:xfrm rot="5400000" flipV="1">
            <a:off x="6393669" y="5750735"/>
            <a:ext cx="1285884"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 xmlns:p14="http://schemas.microsoft.com/office/powerpoint/2010/main" val="3307394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5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Scale>
                                      <p:cBhvr>
                                        <p:cTn id="1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3"/>
                                        </p:tgtEl>
                                        <p:attrNameLst>
                                          <p:attrName>ppt_x</p:attrName>
                                          <p:attrName>ppt_y</p:attrName>
                                        </p:attrNameLst>
                                      </p:cBhvr>
                                    </p:animMotion>
                                    <p:animEffect transition="in" filter="fade">
                                      <p:cBhvr>
                                        <p:cTn id="21" dur="10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circle(in)">
                                      <p:cBhvr>
                                        <p:cTn id="26" dur="2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Scale>
                                      <p:cBhvr>
                                        <p:cTn id="3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
                                        </p:tgtEl>
                                        <p:attrNameLst>
                                          <p:attrName>ppt_x</p:attrName>
                                          <p:attrName>ppt_y</p:attrName>
                                        </p:attrNameLst>
                                      </p:cBhvr>
                                    </p:animMotion>
                                    <p:animEffect transition="in" filter="fade">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Scale>
                                      <p:cBhvr>
                                        <p:cTn id="38"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9"/>
                                        </p:tgtEl>
                                        <p:attrNameLst>
                                          <p:attrName>ppt_x</p:attrName>
                                          <p:attrName>ppt_y</p:attrName>
                                        </p:attrNameLst>
                                      </p:cBhvr>
                                    </p:animMotion>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additive="base">
                                        <p:cTn id="45" dur="500" fill="hold"/>
                                        <p:tgtEl>
                                          <p:spTgt spid="18"/>
                                        </p:tgtEl>
                                        <p:attrNameLst>
                                          <p:attrName>ppt_x</p:attrName>
                                        </p:attrNameLst>
                                      </p:cBhvr>
                                      <p:tavLst>
                                        <p:tav tm="0">
                                          <p:val>
                                            <p:strVal val="#ppt_x"/>
                                          </p:val>
                                        </p:tav>
                                        <p:tav tm="100000">
                                          <p:val>
                                            <p:strVal val="#ppt_x"/>
                                          </p:val>
                                        </p:tav>
                                      </p:tavLst>
                                    </p:anim>
                                    <p:anim calcmode="lin" valueType="num">
                                      <p:cBhvr additive="base">
                                        <p:cTn id="4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3" grpId="0" animBg="1"/>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612648" y="260648"/>
            <a:ext cx="8153400" cy="6120680"/>
          </a:xfrm>
        </p:spPr>
        <p:txBody>
          <a:bodyPr/>
          <a:lstStyle/>
          <a:p>
            <a:pPr marL="0" indent="0">
              <a:buNone/>
            </a:pPr>
            <a:r>
              <a:rPr lang="fr-FR" u="sng" dirty="0" smtClean="0"/>
              <a:t>                            </a:t>
            </a:r>
            <a:r>
              <a:rPr lang="fr-FR" u="sng" dirty="0"/>
              <a:t> Plan de travail </a:t>
            </a:r>
            <a:r>
              <a:rPr lang="fr-FR" u="sng" dirty="0" smtClean="0"/>
              <a:t/>
            </a:r>
            <a:br>
              <a:rPr lang="fr-FR" u="sng" dirty="0" smtClean="0"/>
            </a:br>
            <a:r>
              <a:rPr lang="fr-FR" sz="3200" i="1" dirty="0" smtClean="0"/>
              <a:t>introduction</a:t>
            </a:r>
          </a:p>
          <a:p>
            <a:pPr>
              <a:buFont typeface="Wingdings" pitchFamily="2" charset="2"/>
              <a:buChar char="ü"/>
            </a:pPr>
            <a:r>
              <a:rPr lang="fr-FR" sz="2800" dirty="0" smtClean="0">
                <a:effectLst>
                  <a:outerShdw blurRad="38100" dist="38100" dir="2700000" algn="tl">
                    <a:srgbClr val="000000">
                      <a:alpha val="43137"/>
                    </a:srgbClr>
                  </a:outerShdw>
                </a:effectLst>
                <a:latin typeface="Constantia" pitchFamily="18" charset="0"/>
              </a:rPr>
              <a:t>  Présentation </a:t>
            </a:r>
            <a:r>
              <a:rPr lang="fr-FR" sz="2800" dirty="0">
                <a:effectLst>
                  <a:outerShdw blurRad="38100" dist="38100" dir="2700000" algn="tl">
                    <a:srgbClr val="000000">
                      <a:alpha val="43137"/>
                    </a:srgbClr>
                  </a:outerShdw>
                </a:effectLst>
                <a:latin typeface="Constantia" pitchFamily="18" charset="0"/>
              </a:rPr>
              <a:t>de la ville de </a:t>
            </a:r>
            <a:r>
              <a:rPr lang="fr-FR" sz="2800" dirty="0" smtClean="0">
                <a:effectLst>
                  <a:outerShdw blurRad="38100" dist="38100" dir="2700000" algn="tl">
                    <a:srgbClr val="000000">
                      <a:alpha val="43137"/>
                    </a:srgbClr>
                  </a:outerShdw>
                </a:effectLst>
                <a:latin typeface="Constantia" pitchFamily="18" charset="0"/>
              </a:rPr>
              <a:t>Barcelone</a:t>
            </a:r>
          </a:p>
          <a:p>
            <a:pPr>
              <a:buFont typeface="Wingdings" pitchFamily="2" charset="2"/>
              <a:buChar char="ü"/>
            </a:pPr>
            <a:r>
              <a:rPr lang="fr-FR" sz="2800" b="1" dirty="0" smtClean="0">
                <a:effectLst>
                  <a:outerShdw blurRad="38100" dist="38100" dir="2700000" algn="tl">
                    <a:srgbClr val="000000">
                      <a:alpha val="43137"/>
                    </a:srgbClr>
                  </a:outerShdw>
                </a:effectLst>
              </a:rPr>
              <a:t>  le </a:t>
            </a:r>
            <a:r>
              <a:rPr lang="fr-FR" sz="2800" b="1" dirty="0">
                <a:effectLst>
                  <a:outerShdw blurRad="38100" dist="38100" dir="2700000" algn="tl">
                    <a:srgbClr val="000000">
                      <a:alpha val="43137"/>
                    </a:srgbClr>
                  </a:outerShdw>
                </a:effectLst>
              </a:rPr>
              <a:t>site de la ville de </a:t>
            </a:r>
            <a:r>
              <a:rPr lang="fr-FR" sz="2800" b="1" dirty="0" smtClean="0">
                <a:effectLst>
                  <a:outerShdw blurRad="38100" dist="38100" dir="2700000" algn="tl">
                    <a:srgbClr val="000000">
                      <a:alpha val="43137"/>
                    </a:srgbClr>
                  </a:outerShdw>
                </a:effectLst>
              </a:rPr>
              <a:t>Barcelone</a:t>
            </a:r>
          </a:p>
          <a:p>
            <a:pPr>
              <a:buFont typeface="Wingdings" pitchFamily="2" charset="2"/>
              <a:buChar char="ü"/>
            </a:pPr>
            <a:r>
              <a:rPr lang="fr-FR" sz="2800" b="1" dirty="0" smtClean="0">
                <a:effectLst>
                  <a:outerShdw blurRad="38100" dist="38100" dir="2700000" algn="tl">
                    <a:srgbClr val="000000">
                      <a:alpha val="43137"/>
                    </a:srgbClr>
                  </a:outerShdw>
                </a:effectLst>
                <a:latin typeface="Constantia" pitchFamily="18" charset="0"/>
              </a:rPr>
              <a:t>  Situation </a:t>
            </a:r>
            <a:r>
              <a:rPr lang="fr-FR" sz="2800" b="1" dirty="0">
                <a:effectLst>
                  <a:outerShdw blurRad="38100" dist="38100" dir="2700000" algn="tl">
                    <a:srgbClr val="000000">
                      <a:alpha val="43137"/>
                    </a:srgbClr>
                  </a:outerShdw>
                </a:effectLst>
                <a:latin typeface="Constantia" pitchFamily="18" charset="0"/>
              </a:rPr>
              <a:t>de la ville de Barcelone</a:t>
            </a:r>
            <a:endParaRPr lang="fr-FR" sz="2800" dirty="0" smtClean="0">
              <a:effectLst>
                <a:outerShdw blurRad="38100" dist="38100" dir="2700000" algn="tl">
                  <a:srgbClr val="000000">
                    <a:alpha val="43137"/>
                  </a:srgbClr>
                </a:outerShdw>
              </a:effectLst>
            </a:endParaRPr>
          </a:p>
          <a:p>
            <a:pPr>
              <a:buFont typeface="Wingdings" pitchFamily="2" charset="2"/>
              <a:buChar char="ü"/>
            </a:pPr>
            <a:r>
              <a:rPr lang="fr-FR" sz="2800" b="1" dirty="0" smtClean="0">
                <a:effectLst>
                  <a:outerShdw blurRad="38100" dist="38100" dir="2700000" algn="tl">
                    <a:srgbClr val="000000">
                      <a:alpha val="43137"/>
                    </a:srgbClr>
                  </a:outerShdw>
                </a:effectLst>
                <a:latin typeface="Constantia" pitchFamily="18" charset="0"/>
              </a:rPr>
              <a:t> Historique </a:t>
            </a:r>
            <a:r>
              <a:rPr lang="fr-FR" sz="2800" b="1" dirty="0">
                <a:effectLst>
                  <a:outerShdw blurRad="38100" dist="38100" dir="2700000" algn="tl">
                    <a:srgbClr val="000000">
                      <a:alpha val="43137"/>
                    </a:srgbClr>
                  </a:outerShdw>
                </a:effectLst>
                <a:latin typeface="Constantia" pitchFamily="18" charset="0"/>
              </a:rPr>
              <a:t>de la ville</a:t>
            </a:r>
            <a:endParaRPr lang="fr-FR" sz="2800" dirty="0" smtClean="0">
              <a:effectLst>
                <a:outerShdw blurRad="38100" dist="38100" dir="2700000" algn="tl">
                  <a:srgbClr val="000000">
                    <a:alpha val="43137"/>
                  </a:srgbClr>
                </a:outerShdw>
              </a:effectLst>
            </a:endParaRPr>
          </a:p>
          <a:p>
            <a:pPr>
              <a:buFont typeface="Wingdings" pitchFamily="2" charset="2"/>
              <a:buChar char="ü"/>
            </a:pPr>
            <a:r>
              <a:rPr lang="fr-FR" sz="2800" dirty="0" smtClean="0">
                <a:effectLst>
                  <a:outerShdw blurRad="38100" dist="38100" dir="2700000" algn="tl">
                    <a:srgbClr val="000000">
                      <a:alpha val="43137"/>
                    </a:srgbClr>
                  </a:outerShdw>
                </a:effectLst>
              </a:rPr>
              <a:t> L’</a:t>
            </a:r>
            <a:r>
              <a:rPr lang="fr-FR" sz="2800" dirty="0" err="1" smtClean="0">
                <a:effectLst>
                  <a:outerShdw blurRad="38100" dist="38100" dir="2700000" algn="tl">
                    <a:srgbClr val="000000">
                      <a:alpha val="43137"/>
                    </a:srgbClr>
                  </a:outerShdw>
                </a:effectLst>
              </a:rPr>
              <a:t>evolution</a:t>
            </a:r>
            <a:r>
              <a:rPr lang="fr-FR" sz="2800" dirty="0" smtClean="0">
                <a:effectLst>
                  <a:outerShdw blurRad="38100" dist="38100" dir="2700000" algn="tl">
                    <a:srgbClr val="000000">
                      <a:alpha val="43137"/>
                    </a:srgbClr>
                  </a:outerShdw>
                </a:effectLst>
              </a:rPr>
              <a:t> </a:t>
            </a:r>
            <a:r>
              <a:rPr lang="fr-FR" sz="2800" dirty="0">
                <a:effectLst>
                  <a:outerShdw blurRad="38100" dist="38100" dir="2700000" algn="tl">
                    <a:srgbClr val="000000">
                      <a:alpha val="43137"/>
                    </a:srgbClr>
                  </a:outerShdw>
                </a:effectLst>
              </a:rPr>
              <a:t>de population urbaine de la ville de </a:t>
            </a:r>
            <a:r>
              <a:rPr lang="fr-FR" sz="2800" dirty="0" smtClean="0">
                <a:effectLst>
                  <a:outerShdw blurRad="38100" dist="38100" dir="2700000" algn="tl">
                    <a:srgbClr val="000000">
                      <a:alpha val="43137"/>
                    </a:srgbClr>
                  </a:outerShdw>
                </a:effectLst>
              </a:rPr>
              <a:t>Barcelone</a:t>
            </a:r>
          </a:p>
          <a:p>
            <a:pPr>
              <a:buFont typeface="Wingdings" pitchFamily="2" charset="2"/>
              <a:buChar char="ü"/>
            </a:pPr>
            <a:r>
              <a:rPr lang="fr-FR" sz="2800" dirty="0" smtClean="0">
                <a:effectLst>
                  <a:outerShdw blurRad="38100" dist="38100" dir="2700000" algn="tl">
                    <a:srgbClr val="000000">
                      <a:alpha val="43137"/>
                    </a:srgbClr>
                  </a:outerShdw>
                </a:effectLst>
                <a:latin typeface="Constantia" pitchFamily="18" charset="0"/>
              </a:rPr>
              <a:t>   Coté </a:t>
            </a:r>
            <a:r>
              <a:rPr lang="fr-FR" sz="2800" dirty="0">
                <a:effectLst>
                  <a:outerShdw blurRad="38100" dist="38100" dir="2700000" algn="tl">
                    <a:srgbClr val="000000">
                      <a:alpha val="43137"/>
                    </a:srgbClr>
                  </a:outerShdw>
                </a:effectLst>
                <a:latin typeface="Constantia" pitchFamily="18" charset="0"/>
              </a:rPr>
              <a:t>urbanistique  de la ville de </a:t>
            </a:r>
            <a:r>
              <a:rPr lang="fr-FR" sz="2800" dirty="0" smtClean="0">
                <a:effectLst>
                  <a:outerShdw blurRad="38100" dist="38100" dir="2700000" algn="tl">
                    <a:srgbClr val="000000">
                      <a:alpha val="43137"/>
                    </a:srgbClr>
                  </a:outerShdw>
                </a:effectLst>
                <a:latin typeface="Constantia" pitchFamily="18" charset="0"/>
              </a:rPr>
              <a:t>Barcelone</a:t>
            </a:r>
          </a:p>
          <a:p>
            <a:pPr marL="0" indent="0">
              <a:buNone/>
            </a:pPr>
            <a:r>
              <a:rPr lang="fr-FR" sz="2800" dirty="0" smtClean="0">
                <a:effectLst>
                  <a:outerShdw blurRad="38100" dist="38100" dir="2700000" algn="tl">
                    <a:srgbClr val="000000">
                      <a:alpha val="43137"/>
                    </a:srgbClr>
                  </a:outerShdw>
                </a:effectLst>
              </a:rPr>
              <a:t>    1/-Potentialité </a:t>
            </a:r>
            <a:r>
              <a:rPr lang="fr-FR" sz="2800" dirty="0">
                <a:effectLst>
                  <a:outerShdw blurRad="38100" dist="38100" dir="2700000" algn="tl">
                    <a:srgbClr val="000000">
                      <a:alpha val="43137"/>
                    </a:srgbClr>
                  </a:outerShdw>
                </a:effectLst>
              </a:rPr>
              <a:t>de la </a:t>
            </a:r>
            <a:r>
              <a:rPr lang="fr-FR" sz="2800" dirty="0" smtClean="0">
                <a:effectLst>
                  <a:outerShdw blurRad="38100" dist="38100" dir="2700000" algn="tl">
                    <a:srgbClr val="000000">
                      <a:alpha val="43137"/>
                    </a:srgbClr>
                  </a:outerShdw>
                </a:effectLst>
              </a:rPr>
              <a:t>ville</a:t>
            </a:r>
          </a:p>
          <a:p>
            <a:pPr marL="0" indent="0">
              <a:buNone/>
            </a:pPr>
            <a:r>
              <a:rPr lang="fr-FR" sz="2800" dirty="0" smtClean="0">
                <a:effectLst>
                  <a:outerShdw blurRad="38100" dist="38100" dir="2700000" algn="tl">
                    <a:srgbClr val="000000">
                      <a:alpha val="43137"/>
                    </a:srgbClr>
                  </a:outerShdw>
                </a:effectLst>
              </a:rPr>
              <a:t>            *les </a:t>
            </a:r>
            <a:r>
              <a:rPr lang="fr-FR" sz="2800" dirty="0">
                <a:effectLst>
                  <a:outerShdw blurRad="38100" dist="38100" dir="2700000" algn="tl">
                    <a:srgbClr val="000000">
                      <a:alpha val="43137"/>
                    </a:srgbClr>
                  </a:outerShdw>
                </a:effectLst>
              </a:rPr>
              <a:t>grandes infrastructures de la ville</a:t>
            </a:r>
            <a:r>
              <a:rPr lang="fr-FR" sz="2800" dirty="0"/>
              <a:t> </a:t>
            </a:r>
            <a:endParaRPr lang="fr-FR" sz="2800" dirty="0" smtClean="0"/>
          </a:p>
          <a:p>
            <a:pPr marL="0" indent="0">
              <a:buNone/>
            </a:pPr>
            <a:endParaRPr lang="fr-FR" sz="2800" dirty="0"/>
          </a:p>
          <a:p>
            <a:pPr marL="0" indent="0">
              <a:buNone/>
            </a:pPr>
            <a:endParaRPr lang="fr-FR" dirty="0"/>
          </a:p>
        </p:txBody>
      </p:sp>
    </p:spTree>
    <p:extLst>
      <p:ext uri="{BB962C8B-B14F-4D97-AF65-F5344CB8AC3E}">
        <p14:creationId xmlns="" xmlns:p14="http://schemas.microsoft.com/office/powerpoint/2010/main" val="1053933102"/>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214314" y="4283306"/>
            <a:ext cx="8929718" cy="164602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dirty="0" smtClean="0"/>
          </a:p>
          <a:p>
            <a:pPr algn="ctr"/>
            <a:r>
              <a:rPr lang="fr-FR" dirty="0" smtClean="0"/>
              <a:t>Retourner la ville sur la mer, La réorganisation du système viaire, la récupération des grandes infrastructures. Le projet des Jeux Olympiques est comme un instrument de restructuration urbaine. L’opération de la ville olympique a été également l’occasion d’une relecture des dimensions de l’îlot </a:t>
            </a:r>
            <a:r>
              <a:rPr lang="fr-FR" dirty="0" err="1" smtClean="0"/>
              <a:t>Cerdà</a:t>
            </a:r>
            <a:r>
              <a:rPr lang="fr-FR" dirty="0" smtClean="0"/>
              <a:t> et de son ouverture.</a:t>
            </a:r>
          </a:p>
          <a:p>
            <a:endParaRPr lang="fr-FR" dirty="0"/>
          </a:p>
        </p:txBody>
      </p:sp>
      <p:grpSp>
        <p:nvGrpSpPr>
          <p:cNvPr id="17" name="Groupe 16"/>
          <p:cNvGrpSpPr/>
          <p:nvPr/>
        </p:nvGrpSpPr>
        <p:grpSpPr>
          <a:xfrm>
            <a:off x="2678909" y="3857628"/>
            <a:ext cx="6250802" cy="708479"/>
            <a:chOff x="446485" y="73700"/>
            <a:chExt cx="6250802" cy="708479"/>
          </a:xfrm>
        </p:grpSpPr>
        <p:sp>
          <p:nvSpPr>
            <p:cNvPr id="18" name="Rectangle à coins arrondis 17"/>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La Barcelone des Jeux Olympiques 1992 :</a:t>
              </a:r>
              <a:endParaRPr lang="fr-FR" sz="2000" dirty="0"/>
            </a:p>
          </p:txBody>
        </p:sp>
        <p:sp>
          <p:nvSpPr>
            <p:cNvPr id="19" name="Rectangle 18"/>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24" name="Rectangle 23"/>
          <p:cNvSpPr/>
          <p:nvPr/>
        </p:nvSpPr>
        <p:spPr>
          <a:xfrm>
            <a:off x="71438" y="1211472"/>
            <a:ext cx="8929718" cy="128883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dirty="0" smtClean="0"/>
          </a:p>
          <a:p>
            <a:pPr algn="ctr"/>
            <a:r>
              <a:rPr lang="fr-FR" dirty="0" smtClean="0"/>
              <a:t>Le plan d’extension de la ville de Barcelone que l’on connait aujourd’hui</a:t>
            </a:r>
          </a:p>
          <a:p>
            <a:pPr algn="ctr"/>
            <a:r>
              <a:rPr lang="fr-FR" dirty="0" smtClean="0"/>
              <a:t> a été réalisé en 1859 par </a:t>
            </a:r>
            <a:r>
              <a:rPr lang="fr-FR" dirty="0" err="1" smtClean="0"/>
              <a:t>Cerdà</a:t>
            </a:r>
            <a:r>
              <a:rPr lang="fr-FR" dirty="0" smtClean="0"/>
              <a:t> (1815-1876), homme politique catalan </a:t>
            </a:r>
          </a:p>
          <a:p>
            <a:pPr algn="ctr"/>
            <a:r>
              <a:rPr lang="fr-FR" dirty="0" smtClean="0"/>
              <a:t>urbaniste et architecte de formation.</a:t>
            </a:r>
            <a:endParaRPr lang="fr-FR" dirty="0"/>
          </a:p>
        </p:txBody>
      </p:sp>
      <p:grpSp>
        <p:nvGrpSpPr>
          <p:cNvPr id="25" name="Groupe 24"/>
          <p:cNvGrpSpPr/>
          <p:nvPr/>
        </p:nvGrpSpPr>
        <p:grpSpPr>
          <a:xfrm>
            <a:off x="250056" y="785794"/>
            <a:ext cx="6250802" cy="708479"/>
            <a:chOff x="446485" y="73700"/>
            <a:chExt cx="6250802" cy="708479"/>
          </a:xfrm>
        </p:grpSpPr>
        <p:sp>
          <p:nvSpPr>
            <p:cNvPr id="26" name="Rectangle à coins arrondis 25"/>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Le plan </a:t>
              </a:r>
              <a:r>
                <a:rPr lang="fr-FR" sz="2000" dirty="0" err="1" smtClean="0"/>
                <a:t>Cerdà</a:t>
              </a:r>
              <a:r>
                <a:rPr lang="fr-FR" sz="2000" dirty="0" smtClean="0"/>
                <a:t> :</a:t>
              </a:r>
              <a:endParaRPr lang="fr-FR" sz="2000" dirty="0"/>
            </a:p>
          </p:txBody>
        </p:sp>
        <p:sp>
          <p:nvSpPr>
            <p:cNvPr id="27" name="Rectangle 26"/>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14" name="Flèche à angle droit 13"/>
          <p:cNvSpPr/>
          <p:nvPr/>
        </p:nvSpPr>
        <p:spPr>
          <a:xfrm rot="5400000">
            <a:off x="1035819" y="2821777"/>
            <a:ext cx="2000264"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à angle droit 14"/>
          <p:cNvSpPr/>
          <p:nvPr/>
        </p:nvSpPr>
        <p:spPr>
          <a:xfrm rot="5400000" flipV="1">
            <a:off x="6429400" y="142864"/>
            <a:ext cx="1214422"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lèche à angle droit 19"/>
          <p:cNvSpPr/>
          <p:nvPr/>
        </p:nvSpPr>
        <p:spPr>
          <a:xfrm rot="5400000" flipV="1">
            <a:off x="7322363" y="5679297"/>
            <a:ext cx="1428760"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 xmlns:p14="http://schemas.microsoft.com/office/powerpoint/2010/main" val="1309020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nodeType="click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Scale>
                                      <p:cBhvr>
                                        <p:cTn id="2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4"/>
                                        </p:tgtEl>
                                        <p:attrNameLst>
                                          <p:attrName>ppt_x</p:attrName>
                                          <p:attrName>ppt_y</p:attrName>
                                        </p:attrNameLst>
                                      </p:cBhvr>
                                    </p:animMotion>
                                    <p:animEffect transition="in" filter="fade">
                                      <p:cBhvr>
                                        <p:cTn id="22" dur="10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circle(in)">
                                      <p:cBhvr>
                                        <p:cTn id="27" dur="2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52"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Scale>
                                      <p:cBhvr>
                                        <p:cTn id="3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7"/>
                                        </p:tgtEl>
                                        <p:attrNameLst>
                                          <p:attrName>ppt_x</p:attrName>
                                          <p:attrName>ppt_y</p:attrName>
                                        </p:attrNameLst>
                                      </p:cBhvr>
                                    </p:animMotion>
                                    <p:animEffect transition="in" filter="fade">
                                      <p:cBhvr>
                                        <p:cTn id="34" dur="1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52"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Scale>
                                      <p:cBhvr>
                                        <p:cTn id="3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6"/>
                                        </p:tgtEl>
                                        <p:attrNameLst>
                                          <p:attrName>ppt_x</p:attrName>
                                          <p:attrName>ppt_y</p:attrName>
                                        </p:attrNameLst>
                                      </p:cBhvr>
                                    </p:animMotion>
                                    <p:animEffect transition="in" filter="fade">
                                      <p:cBhvr>
                                        <p:cTn id="41" dur="1000"/>
                                        <p:tgtEl>
                                          <p:spTgt spid="16"/>
                                        </p:tgtEl>
                                      </p:cBhvr>
                                    </p:animEffect>
                                  </p:childTnLst>
                                </p:cTn>
                              </p:par>
                            </p:childTnLst>
                          </p:cTn>
                        </p:par>
                      </p:childTnLst>
                    </p:cTn>
                  </p:par>
                  <p:par>
                    <p:cTn id="42" fill="hold">
                      <p:stCondLst>
                        <p:cond delay="indefinite"/>
                      </p:stCondLst>
                      <p:childTnLst>
                        <p:par>
                          <p:cTn id="43" fill="hold">
                            <p:stCondLst>
                              <p:cond delay="0"/>
                            </p:stCondLst>
                            <p:childTnLst>
                              <p:par>
                                <p:cTn id="44" presetID="55" presetClass="entr" presetSubtype="0"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strVal val="#ppt_w*0.70"/>
                                          </p:val>
                                        </p:tav>
                                        <p:tav tm="100000">
                                          <p:val>
                                            <p:strVal val="#ppt_w"/>
                                          </p:val>
                                        </p:tav>
                                      </p:tavLst>
                                    </p:anim>
                                    <p:anim calcmode="lin" valueType="num">
                                      <p:cBhvr>
                                        <p:cTn id="47" dur="1000" fill="hold"/>
                                        <p:tgtEl>
                                          <p:spTgt spid="20"/>
                                        </p:tgtEl>
                                        <p:attrNameLst>
                                          <p:attrName>ppt_h</p:attrName>
                                        </p:attrNameLst>
                                      </p:cBhvr>
                                      <p:tavLst>
                                        <p:tav tm="0">
                                          <p:val>
                                            <p:strVal val="#ppt_h"/>
                                          </p:val>
                                        </p:tav>
                                        <p:tav tm="100000">
                                          <p:val>
                                            <p:strVal val="#ppt_h"/>
                                          </p:val>
                                        </p:tav>
                                      </p:tavLst>
                                    </p:anim>
                                    <p:animEffect transition="in" filter="fade">
                                      <p:cBhvr>
                                        <p:cTn id="48"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14" grpId="0" animBg="1"/>
      <p:bldP spid="15"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 y="1282910"/>
            <a:ext cx="8929718" cy="128883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fr-FR" dirty="0" smtClean="0"/>
          </a:p>
          <a:p>
            <a:pPr algn="ctr"/>
            <a:r>
              <a:rPr lang="fr-FR" dirty="0" smtClean="0"/>
              <a:t>la ville a connu de grandes infrastructures métropolitaines : des tours dans un parc, une nouvelle forme urbaine à Barcelone ainsi que le</a:t>
            </a:r>
          </a:p>
          <a:p>
            <a:pPr algn="ctr"/>
            <a:r>
              <a:rPr lang="fr-FR" dirty="0" smtClean="0"/>
              <a:t> prolongement de la façade maritime.</a:t>
            </a:r>
          </a:p>
        </p:txBody>
      </p:sp>
      <p:grpSp>
        <p:nvGrpSpPr>
          <p:cNvPr id="3" name="Groupe 2"/>
          <p:cNvGrpSpPr/>
          <p:nvPr/>
        </p:nvGrpSpPr>
        <p:grpSpPr>
          <a:xfrm>
            <a:off x="178554" y="857232"/>
            <a:ext cx="6250802" cy="708479"/>
            <a:chOff x="446485" y="73700"/>
            <a:chExt cx="6250802" cy="708479"/>
          </a:xfrm>
        </p:grpSpPr>
        <p:sp>
          <p:nvSpPr>
            <p:cNvPr id="4" name="Rectangle à coins arrondis 3"/>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La période post-JO :</a:t>
              </a:r>
              <a:endParaRPr lang="fr-FR" sz="2000" dirty="0"/>
            </a:p>
          </p:txBody>
        </p:sp>
        <p:sp>
          <p:nvSpPr>
            <p:cNvPr id="5" name="Rectangle 4"/>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10" name="Rectangle 9"/>
          <p:cNvSpPr/>
          <p:nvPr/>
        </p:nvSpPr>
        <p:spPr>
          <a:xfrm>
            <a:off x="214314" y="4497620"/>
            <a:ext cx="8929718" cy="2003214"/>
          </a:xfrm>
          <a:prstGeom prst="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pPr algn="ctr"/>
            <a:endParaRPr lang="fr-FR" dirty="0" smtClean="0"/>
          </a:p>
          <a:p>
            <a:pPr algn="ctr"/>
            <a:r>
              <a:rPr lang="fr-FR" dirty="0" smtClean="0"/>
              <a:t>L’agence Serra-Vives-Cartagena propose à travers cette étude, une évolution des îlots </a:t>
            </a:r>
            <a:r>
              <a:rPr lang="fr-FR" dirty="0" err="1" smtClean="0"/>
              <a:t>Cerdà</a:t>
            </a:r>
            <a:r>
              <a:rPr lang="fr-FR" dirty="0" smtClean="0"/>
              <a:t> de </a:t>
            </a:r>
            <a:r>
              <a:rPr lang="fr-FR" dirty="0" err="1" smtClean="0"/>
              <a:t>Poble</a:t>
            </a:r>
            <a:r>
              <a:rPr lang="fr-FR" dirty="0" smtClean="0"/>
              <a:t> Nou qui concentrent aujourd’hui de nombreux bâtiments industriels encore en activité ou ayant cessé leur activité. Ils proposent une évolution en termes de programme (insertion de logements, bureaux ou équipements) mais aussi spatiale (ouverture des limites de l’îlot, variation volumétrique, accessibilité au cœur de l’îlot…).</a:t>
            </a:r>
          </a:p>
          <a:p>
            <a:endParaRPr lang="fr-FR" dirty="0" smtClean="0"/>
          </a:p>
        </p:txBody>
      </p:sp>
      <p:grpSp>
        <p:nvGrpSpPr>
          <p:cNvPr id="11" name="Groupe 10"/>
          <p:cNvGrpSpPr/>
          <p:nvPr/>
        </p:nvGrpSpPr>
        <p:grpSpPr>
          <a:xfrm>
            <a:off x="2678909" y="4071942"/>
            <a:ext cx="6250802" cy="708479"/>
            <a:chOff x="446485" y="73700"/>
            <a:chExt cx="6250802" cy="708479"/>
          </a:xfrm>
        </p:grpSpPr>
        <p:sp>
          <p:nvSpPr>
            <p:cNvPr id="12" name="Rectangle à coins arrondis 11"/>
            <p:cNvSpPr/>
            <p:nvPr/>
          </p:nvSpPr>
          <p:spPr>
            <a:xfrm>
              <a:off x="446485" y="73700"/>
              <a:ext cx="6250802" cy="70847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pPr algn="ctr"/>
              <a:r>
                <a:rPr lang="fr-FR" sz="2000" dirty="0" smtClean="0"/>
                <a:t>Le plan 22 @ :</a:t>
              </a:r>
              <a:endParaRPr lang="fr-FR" sz="2000" dirty="0"/>
            </a:p>
          </p:txBody>
        </p:sp>
        <p:sp>
          <p:nvSpPr>
            <p:cNvPr id="13" name="Rectangle 12"/>
            <p:cNvSpPr/>
            <p:nvPr/>
          </p:nvSpPr>
          <p:spPr>
            <a:xfrm>
              <a:off x="481070" y="108285"/>
              <a:ext cx="6181632" cy="63930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36265" tIns="0" rIns="236265" bIns="0" numCol="1" spcCol="1270" anchor="ctr" anchorCtr="0">
              <a:noAutofit/>
            </a:bodyPr>
            <a:lstStyle/>
            <a:p>
              <a:pPr lvl="0" algn="l" defTabSz="1066800">
                <a:lnSpc>
                  <a:spcPct val="90000"/>
                </a:lnSpc>
                <a:spcBef>
                  <a:spcPct val="0"/>
                </a:spcBef>
                <a:spcAft>
                  <a:spcPct val="35000"/>
                </a:spcAft>
              </a:pPr>
              <a:endParaRPr lang="fr-FR" sz="2400" kern="1200"/>
            </a:p>
          </p:txBody>
        </p:sp>
      </p:grpSp>
      <p:sp>
        <p:nvSpPr>
          <p:cNvPr id="16" name="Flèche à angle droit 15"/>
          <p:cNvSpPr/>
          <p:nvPr/>
        </p:nvSpPr>
        <p:spPr>
          <a:xfrm rot="5400000" flipV="1">
            <a:off x="6250805" y="178583"/>
            <a:ext cx="1285860"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Flèche à angle droit 18"/>
          <p:cNvSpPr/>
          <p:nvPr/>
        </p:nvSpPr>
        <p:spPr>
          <a:xfrm rot="5400000">
            <a:off x="1000100" y="2857496"/>
            <a:ext cx="2357454" cy="928694"/>
          </a:xfrm>
          <a:prstGeom prst="bentUpArrow">
            <a:avLst>
              <a:gd name="adj1" fmla="val 25000"/>
              <a:gd name="adj2" fmla="val 25000"/>
              <a:gd name="adj3"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 xmlns:p14="http://schemas.microsoft.com/office/powerpoint/2010/main" val="1959178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0" fill="hold"/>
                                        <p:tgtEl>
                                          <p:spTgt spid="16"/>
                                        </p:tgtEl>
                                        <p:attrNameLst>
                                          <p:attrName>ppt_x</p:attrName>
                                        </p:attrNameLst>
                                      </p:cBhvr>
                                      <p:tavLst>
                                        <p:tav tm="0">
                                          <p:val>
                                            <p:strVal val="#ppt_x"/>
                                          </p:val>
                                        </p:tav>
                                        <p:tav tm="100000">
                                          <p:val>
                                            <p:strVal val="#ppt_x"/>
                                          </p:val>
                                        </p:tav>
                                      </p:tavLst>
                                    </p:anim>
                                    <p:anim calcmode="lin" valueType="num">
                                      <p:cBhvr additive="base">
                                        <p:cTn id="8" dur="50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Scale>
                                      <p:cBhvr>
                                        <p:cTn id="13"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
                                        </p:tgtEl>
                                        <p:attrNameLst>
                                          <p:attrName>ppt_x</p:attrName>
                                          <p:attrName>ppt_y</p:attrName>
                                        </p:attrNameLst>
                                      </p:cBhvr>
                                    </p:animMotion>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5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Scale>
                                      <p:cBhvr>
                                        <p:cTn id="20"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
                                        </p:tgtEl>
                                        <p:attrNameLst>
                                          <p:attrName>ppt_x</p:attrName>
                                          <p:attrName>ppt_y</p:attrName>
                                        </p:attrNameLst>
                                      </p:cBhvr>
                                    </p:animMotion>
                                    <p:animEffect transition="in" filter="fade">
                                      <p:cBhvr>
                                        <p:cTn id="22" dur="1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2"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Scale>
                                      <p:cBhvr>
                                        <p:cTn id="2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9"/>
                                        </p:tgtEl>
                                        <p:attrNameLst>
                                          <p:attrName>ppt_x</p:attrName>
                                          <p:attrName>ppt_y</p:attrName>
                                        </p:attrNameLst>
                                      </p:cBhvr>
                                    </p:animMotion>
                                    <p:animEffect transition="in" filter="fade">
                                      <p:cBhvr>
                                        <p:cTn id="29" dur="10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Scale>
                                      <p:cBhvr>
                                        <p:cTn id="34"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1"/>
                                        </p:tgtEl>
                                        <p:attrNameLst>
                                          <p:attrName>ppt_x</p:attrName>
                                          <p:attrName>ppt_y</p:attrName>
                                        </p:attrNameLst>
                                      </p:cBhvr>
                                    </p:animMotion>
                                    <p:animEffect transition="in" filter="fade">
                                      <p:cBhvr>
                                        <p:cTn id="36" dur="1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2"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Scale>
                                      <p:cBhvr>
                                        <p:cTn id="4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10"/>
                                        </p:tgtEl>
                                        <p:attrNameLst>
                                          <p:attrName>ppt_x</p:attrName>
                                          <p:attrName>ppt_y</p:attrName>
                                        </p:attrNameLst>
                                      </p:cBhvr>
                                    </p:animMotion>
                                    <p:animEffect transition="in" filter="fade">
                                      <p:cBhvr>
                                        <p:cTn id="43"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6" grpId="0" animBg="1"/>
      <p:bldP spid="1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2" cstate="print"/>
          <a:srcRect/>
          <a:stretch>
            <a:fillRect/>
          </a:stretch>
        </p:blipFill>
        <p:spPr bwMode="auto">
          <a:xfrm>
            <a:off x="0" y="0"/>
            <a:ext cx="9144032" cy="6858000"/>
          </a:xfrm>
          <a:prstGeom prst="rect">
            <a:avLst/>
          </a:prstGeom>
          <a:noFill/>
          <a:ln w="9525">
            <a:noFill/>
            <a:miter lim="800000"/>
            <a:headEnd/>
            <a:tailEnd/>
          </a:ln>
        </p:spPr>
      </p:pic>
      <p:sp>
        <p:nvSpPr>
          <p:cNvPr id="4" name="Rectangle à coins arrondis 3"/>
          <p:cNvSpPr/>
          <p:nvPr/>
        </p:nvSpPr>
        <p:spPr>
          <a:xfrm>
            <a:off x="2143108" y="428604"/>
            <a:ext cx="4214842" cy="9286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500034" y="285728"/>
            <a:ext cx="7470648" cy="1143000"/>
          </a:xfrm>
        </p:spPr>
        <p:txBody>
          <a:bodyPr/>
          <a:lstStyle/>
          <a:p>
            <a:pPr algn="ctr"/>
            <a:r>
              <a:rPr lang="fr-FR" b="1" i="1" u="sng" dirty="0" smtClean="0">
                <a:solidFill>
                  <a:schemeClr val="bg2"/>
                </a:solidFill>
                <a:latin typeface="Constantia" pitchFamily="18" charset="0"/>
              </a:rPr>
              <a:t>Le plan Cerdà :</a:t>
            </a:r>
            <a:endParaRPr lang="fr-FR" b="1" i="1" u="sng" dirty="0">
              <a:solidFill>
                <a:schemeClr val="bg2"/>
              </a:solidFill>
              <a:latin typeface="Constantia" pitchFamily="18" charset="0"/>
            </a:endParaRPr>
          </a:p>
        </p:txBody>
      </p:sp>
    </p:spTree>
    <p:extLst>
      <p:ext uri="{BB962C8B-B14F-4D97-AF65-F5344CB8AC3E}">
        <p14:creationId xmlns="" xmlns:p14="http://schemas.microsoft.com/office/powerpoint/2010/main" val="423095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0614" y="274638"/>
            <a:ext cx="7467600" cy="922114"/>
          </a:xfrm>
        </p:spPr>
        <p:txBody>
          <a:bodyPr>
            <a:noAutofit/>
          </a:bodyPr>
          <a:lstStyle/>
          <a:p>
            <a:pPr algn="ctr"/>
            <a:r>
              <a:rPr lang="fr-FR" sz="3600" i="1" u="sng" dirty="0" smtClean="0">
                <a:solidFill>
                  <a:srgbClr val="00B0F0"/>
                </a:solidFill>
                <a:latin typeface="Constantia" pitchFamily="18" charset="0"/>
              </a:rPr>
              <a:t>7-La typologie des trame à Barcelone</a:t>
            </a:r>
            <a:endParaRPr lang="fr-FR" sz="3600" dirty="0">
              <a:solidFill>
                <a:srgbClr val="00B0F0"/>
              </a:solidFill>
            </a:endParaRPr>
          </a:p>
        </p:txBody>
      </p:sp>
      <p:sp>
        <p:nvSpPr>
          <p:cNvPr id="5" name="Espace réservé du contenu 4"/>
          <p:cNvSpPr>
            <a:spLocks noGrp="1"/>
          </p:cNvSpPr>
          <p:nvPr>
            <p:ph idx="1"/>
          </p:nvPr>
        </p:nvSpPr>
        <p:spPr>
          <a:xfrm>
            <a:off x="323528" y="1268760"/>
            <a:ext cx="8543956" cy="576064"/>
          </a:xfrm>
        </p:spPr>
        <p:txBody>
          <a:bodyPr>
            <a:normAutofit/>
          </a:bodyPr>
          <a:lstStyle/>
          <a:p>
            <a:pPr lvl="0" algn="ctr">
              <a:buNone/>
            </a:pPr>
            <a:r>
              <a:rPr lang="fr-FR" b="1" i="1" u="sng" dirty="0" smtClean="0">
                <a:solidFill>
                  <a:srgbClr val="00B0F0"/>
                </a:solidFill>
              </a:rPr>
              <a:t>1) Trame viaire :</a:t>
            </a:r>
            <a:endParaRPr lang="fr-FR" dirty="0" smtClean="0">
              <a:solidFill>
                <a:srgbClr val="00B0F0"/>
              </a:solidFill>
            </a:endParaRPr>
          </a:p>
          <a:p>
            <a:pPr algn="ctr">
              <a:buNone/>
            </a:pPr>
            <a:endParaRPr lang="fr-FR" dirty="0">
              <a:solidFill>
                <a:srgbClr val="00B0F0"/>
              </a:solidFill>
            </a:endParaRPr>
          </a:p>
        </p:txBody>
      </p:sp>
      <p:sp>
        <p:nvSpPr>
          <p:cNvPr id="9" name="ZoneTexte 8"/>
          <p:cNvSpPr txBox="1"/>
          <p:nvPr/>
        </p:nvSpPr>
        <p:spPr>
          <a:xfrm>
            <a:off x="525364" y="1916832"/>
            <a:ext cx="8001056" cy="3539430"/>
          </a:xfrm>
          <a:prstGeom prst="rect">
            <a:avLst/>
          </a:prstGeom>
          <a:noFill/>
        </p:spPr>
        <p:txBody>
          <a:bodyPr wrap="square" rtlCol="0">
            <a:spAutoFit/>
          </a:bodyPr>
          <a:lstStyle/>
          <a:p>
            <a:pPr algn="just"/>
            <a:r>
              <a:rPr lang="fr-FR" sz="3200" dirty="0" smtClean="0"/>
              <a:t>Le plan repose principalement sur un système de voies et d’ilots organisés hiérarchiquement c’est à dire que les rues les plus petites se jettent dans des rues plus grandes. Les ilots sont les espaces compris entre les voies (ilots d’habitations, parcs, places publiques…).</a:t>
            </a:r>
            <a:endParaRPr lang="fr-FR" sz="3200" dirty="0"/>
          </a:p>
        </p:txBody>
      </p:sp>
    </p:spTree>
    <p:extLst>
      <p:ext uri="{BB962C8B-B14F-4D97-AF65-F5344CB8AC3E}">
        <p14:creationId xmlns="" xmlns:p14="http://schemas.microsoft.com/office/powerpoint/2010/main" val="988288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p:nvPr/>
        </p:nvPicPr>
        <p:blipFill>
          <a:blip r:embed="rId2" cstate="print"/>
          <a:srcRect/>
          <a:stretch>
            <a:fillRect/>
          </a:stretch>
        </p:blipFill>
        <p:spPr bwMode="auto">
          <a:xfrm>
            <a:off x="0" y="0"/>
            <a:ext cx="9144032" cy="6858000"/>
          </a:xfrm>
          <a:prstGeom prst="rect">
            <a:avLst/>
          </a:prstGeom>
          <a:noFill/>
          <a:ln w="9525">
            <a:noFill/>
            <a:miter lim="800000"/>
            <a:headEnd/>
            <a:tailEnd/>
          </a:ln>
        </p:spPr>
      </p:pic>
      <p:sp>
        <p:nvSpPr>
          <p:cNvPr id="4" name="Rectangle à coins arrondis 3"/>
          <p:cNvSpPr/>
          <p:nvPr/>
        </p:nvSpPr>
        <p:spPr>
          <a:xfrm>
            <a:off x="0" y="285728"/>
            <a:ext cx="7500958" cy="17859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71470" y="142852"/>
            <a:ext cx="7470648" cy="2071702"/>
          </a:xfrm>
        </p:spPr>
        <p:txBody>
          <a:bodyPr>
            <a:noAutofit/>
          </a:bodyPr>
          <a:lstStyle/>
          <a:p>
            <a:pPr algn="ctr"/>
            <a:r>
              <a:rPr lang="fr-FR" sz="2400" b="1" dirty="0" smtClean="0">
                <a:solidFill>
                  <a:schemeClr val="bg2"/>
                </a:solidFill>
              </a:rPr>
              <a:t>Le plan de Cerdà est un modèle très avant-gardiste pour l’époque, avec un plan en damier qui facilite la circulation des piétons, des voitures et plus tard des transports en commun.</a:t>
            </a:r>
            <a:endParaRPr lang="fr-FR" sz="2400" b="1" i="1" u="sng" dirty="0">
              <a:solidFill>
                <a:schemeClr val="bg2"/>
              </a:solidFill>
              <a:latin typeface="Constantia" pitchFamily="18" charset="0"/>
            </a:endParaRPr>
          </a:p>
        </p:txBody>
      </p:sp>
    </p:spTree>
    <p:extLst>
      <p:ext uri="{BB962C8B-B14F-4D97-AF65-F5344CB8AC3E}">
        <p14:creationId xmlns="" xmlns:p14="http://schemas.microsoft.com/office/powerpoint/2010/main" val="1049311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Rezak\Desktop\Sans titre.png"/>
          <p:cNvPicPr>
            <a:picLocks noChangeAspect="1" noChangeArrowheads="1"/>
          </p:cNvPicPr>
          <p:nvPr/>
        </p:nvPicPr>
        <p:blipFill>
          <a:blip r:embed="rId2" cstate="print"/>
          <a:srcRect/>
          <a:stretch>
            <a:fillRect/>
          </a:stretch>
        </p:blipFill>
        <p:spPr bwMode="auto">
          <a:xfrm>
            <a:off x="-32" y="0"/>
            <a:ext cx="9144032" cy="6858024"/>
          </a:xfrm>
          <a:prstGeom prst="rect">
            <a:avLst/>
          </a:prstGeom>
          <a:noFill/>
        </p:spPr>
      </p:pic>
    </p:spTree>
    <p:extLst>
      <p:ext uri="{BB962C8B-B14F-4D97-AF65-F5344CB8AC3E}">
        <p14:creationId xmlns="" xmlns:p14="http://schemas.microsoft.com/office/powerpoint/2010/main" val="420544833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4"/>
          <p:cNvSpPr txBox="1">
            <a:spLocks/>
          </p:cNvSpPr>
          <p:nvPr/>
        </p:nvSpPr>
        <p:spPr>
          <a:xfrm>
            <a:off x="385762" y="1643050"/>
            <a:ext cx="8543956" cy="1114420"/>
          </a:xfrm>
          <a:prstGeom prst="rect">
            <a:avLst/>
          </a:prstGeom>
        </p:spPr>
        <p:txBody>
          <a:bodyPr/>
          <a:lstStyle/>
          <a:p>
            <a:pPr marL="420624" marR="0" lvl="0" indent="-384048" algn="ctr"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fr-FR" sz="3000" b="0" i="0" u="none" strike="noStrike" kern="1200" cap="none" spc="0" normalizeH="0" baseline="0" noProof="0" dirty="0" smtClean="0">
              <a:ln>
                <a:noFill/>
              </a:ln>
              <a:solidFill>
                <a:srgbClr val="00B0F0"/>
              </a:solidFill>
              <a:effectLst/>
              <a:uLnTx/>
              <a:uFillTx/>
              <a:latin typeface="+mn-lt"/>
              <a:ea typeface="+mn-ea"/>
              <a:cs typeface="+mn-cs"/>
            </a:endParaRPr>
          </a:p>
        </p:txBody>
      </p:sp>
      <p:sp>
        <p:nvSpPr>
          <p:cNvPr id="3" name="Espace réservé du contenu 4"/>
          <p:cNvSpPr txBox="1">
            <a:spLocks/>
          </p:cNvSpPr>
          <p:nvPr/>
        </p:nvSpPr>
        <p:spPr>
          <a:xfrm>
            <a:off x="428596" y="28564"/>
            <a:ext cx="8543956" cy="1114420"/>
          </a:xfrm>
          <a:prstGeom prst="rect">
            <a:avLst/>
          </a:prstGeom>
        </p:spPr>
        <p:txBody>
          <a:bodyPr/>
          <a:lstStyle/>
          <a:p>
            <a:pPr marL="420624" marR="0" lvl="0" indent="-384048" algn="ctr" defTabSz="914400" rtl="0" eaLnBrk="1" fontAlgn="auto" latinLnBrk="0" hangingPunct="1">
              <a:lnSpc>
                <a:spcPct val="100000"/>
              </a:lnSpc>
              <a:spcBef>
                <a:spcPct val="20000"/>
              </a:spcBef>
              <a:spcAft>
                <a:spcPts val="0"/>
              </a:spcAft>
              <a:buClr>
                <a:schemeClr val="accent1"/>
              </a:buClr>
              <a:buSzPct val="80000"/>
              <a:buFont typeface="Wingdings 2"/>
              <a:buNone/>
              <a:tabLst/>
              <a:defRPr/>
            </a:pPr>
            <a:r>
              <a:rPr lang="fr-FR" sz="3200" b="1" i="1" u="sng" dirty="0" smtClean="0">
                <a:solidFill>
                  <a:srgbClr val="00B0F0"/>
                </a:solidFill>
              </a:rPr>
              <a:t>2</a:t>
            </a:r>
            <a:r>
              <a:rPr kumimoji="0" lang="fr-FR" sz="3200" b="1" i="1" u="sng" strike="noStrike" kern="1200" cap="none" spc="0" normalizeH="0" baseline="0" noProof="0" dirty="0" smtClean="0">
                <a:ln>
                  <a:noFill/>
                </a:ln>
                <a:solidFill>
                  <a:srgbClr val="00B0F0"/>
                </a:solidFill>
                <a:effectLst/>
                <a:uLnTx/>
                <a:uFillTx/>
                <a:latin typeface="+mn-lt"/>
                <a:ea typeface="+mn-ea"/>
                <a:cs typeface="+mn-cs"/>
              </a:rPr>
              <a:t>) Trame urbaine</a:t>
            </a:r>
            <a:r>
              <a:rPr kumimoji="0" lang="fr-FR" sz="3200" b="1" i="1" u="sng" strike="noStrike" kern="1200" cap="none" spc="0" normalizeH="0" noProof="0" dirty="0" smtClean="0">
                <a:ln>
                  <a:noFill/>
                </a:ln>
                <a:solidFill>
                  <a:srgbClr val="00B0F0"/>
                </a:solidFill>
                <a:effectLst/>
                <a:uLnTx/>
                <a:uFillTx/>
                <a:latin typeface="+mn-lt"/>
                <a:ea typeface="+mn-ea"/>
                <a:cs typeface="+mn-cs"/>
              </a:rPr>
              <a:t> (d’ilot)</a:t>
            </a:r>
            <a:r>
              <a:rPr kumimoji="0" lang="fr-FR" sz="3200" b="1" i="1" u="sng" strike="noStrike" kern="1200" cap="none" spc="0" normalizeH="0" baseline="0" noProof="0" dirty="0" smtClean="0">
                <a:ln>
                  <a:noFill/>
                </a:ln>
                <a:solidFill>
                  <a:srgbClr val="00B0F0"/>
                </a:solidFill>
                <a:effectLst/>
                <a:uLnTx/>
                <a:uFillTx/>
                <a:latin typeface="+mn-lt"/>
                <a:ea typeface="+mn-ea"/>
                <a:cs typeface="+mn-cs"/>
              </a:rPr>
              <a:t>:</a:t>
            </a:r>
            <a:endParaRPr kumimoji="0" lang="fr-FR" sz="3200" b="0" i="0" u="none" strike="noStrike" kern="1200" cap="none" spc="0" normalizeH="0" baseline="0" noProof="0" dirty="0" smtClean="0">
              <a:ln>
                <a:noFill/>
              </a:ln>
              <a:solidFill>
                <a:srgbClr val="00B0F0"/>
              </a:solidFill>
              <a:effectLst/>
              <a:uLnTx/>
              <a:uFillTx/>
              <a:latin typeface="+mn-lt"/>
              <a:ea typeface="+mn-ea"/>
              <a:cs typeface="+mn-cs"/>
            </a:endParaRPr>
          </a:p>
          <a:p>
            <a:pPr marL="420624" marR="0" lvl="0" indent="-384048" algn="ctr" defTabSz="914400" rtl="0" eaLnBrk="1" fontAlgn="auto" latinLnBrk="0" hangingPunct="1">
              <a:lnSpc>
                <a:spcPct val="100000"/>
              </a:lnSpc>
              <a:spcBef>
                <a:spcPct val="20000"/>
              </a:spcBef>
              <a:spcAft>
                <a:spcPts val="0"/>
              </a:spcAft>
              <a:buClr>
                <a:schemeClr val="accent1"/>
              </a:buClr>
              <a:buSzPct val="80000"/>
              <a:buFont typeface="Wingdings 2"/>
              <a:buNone/>
              <a:tabLst/>
              <a:defRPr/>
            </a:pPr>
            <a:endParaRPr kumimoji="0" lang="fr-FR" sz="3200" b="0" i="0" u="none" strike="noStrike" kern="1200" cap="none" spc="0" normalizeH="0" baseline="0" noProof="0" dirty="0">
              <a:ln>
                <a:noFill/>
              </a:ln>
              <a:solidFill>
                <a:srgbClr val="00B0F0"/>
              </a:solidFill>
              <a:effectLst/>
              <a:uLnTx/>
              <a:uFillTx/>
              <a:latin typeface="+mn-lt"/>
              <a:ea typeface="+mn-ea"/>
              <a:cs typeface="+mn-cs"/>
            </a:endParaRPr>
          </a:p>
        </p:txBody>
      </p:sp>
      <p:sp>
        <p:nvSpPr>
          <p:cNvPr id="5" name="ZoneTexte 4"/>
          <p:cNvSpPr txBox="1"/>
          <p:nvPr/>
        </p:nvSpPr>
        <p:spPr>
          <a:xfrm>
            <a:off x="-32" y="657035"/>
            <a:ext cx="9144000" cy="1631216"/>
          </a:xfrm>
          <a:prstGeom prst="rect">
            <a:avLst/>
          </a:prstGeom>
          <a:noFill/>
        </p:spPr>
        <p:txBody>
          <a:bodyPr wrap="square" rtlCol="0">
            <a:spAutoFit/>
          </a:bodyPr>
          <a:lstStyle/>
          <a:p>
            <a:r>
              <a:rPr lang="fr-FR" sz="2000" dirty="0" smtClean="0"/>
              <a:t>L'</a:t>
            </a:r>
            <a:r>
              <a:rPr lang="fr-FR" sz="2000" i="1" dirty="0" err="1" smtClean="0"/>
              <a:t>Eixample</a:t>
            </a:r>
            <a:r>
              <a:rPr lang="fr-FR" sz="2000" dirty="0" smtClean="0"/>
              <a:t> résulte d'une expansion planifiée de la ville dont l’architecte </a:t>
            </a:r>
            <a:r>
              <a:rPr lang="fr-FR" sz="2000" dirty="0" err="1" smtClean="0">
                <a:hlinkClick r:id="rId2" tooltip="Ildefons Cerdà"/>
              </a:rPr>
              <a:t>Ildefons</a:t>
            </a:r>
            <a:r>
              <a:rPr lang="fr-FR" sz="2000" dirty="0" smtClean="0">
                <a:hlinkClick r:id="rId2" tooltip="Ildefons Cerdà"/>
              </a:rPr>
              <a:t> </a:t>
            </a:r>
            <a:r>
              <a:rPr lang="fr-FR" sz="2000" u="sng" dirty="0" smtClean="0">
                <a:hlinkClick r:id="rId2" tooltip="Ildefons Cerdà"/>
              </a:rPr>
              <a:t>Cerdà</a:t>
            </a:r>
            <a:r>
              <a:rPr lang="fr-FR" sz="2000" dirty="0" smtClean="0"/>
              <a:t> fut le penseur (en catalan, </a:t>
            </a:r>
            <a:r>
              <a:rPr lang="fr-FR" sz="2000" i="1" dirty="0" err="1" smtClean="0"/>
              <a:t>eixamplar</a:t>
            </a:r>
            <a:r>
              <a:rPr lang="fr-FR" sz="2000" dirty="0" smtClean="0"/>
              <a:t> signifie «élargir, agrandir»). Cela se traduit, sur le terrain, par un très sensible </a:t>
            </a:r>
            <a:r>
              <a:rPr lang="fr-FR" sz="2000" dirty="0" smtClean="0">
                <a:hlinkClick r:id="rId3" tooltip="Plan hippodamien"/>
              </a:rPr>
              <a:t>plan en damier</a:t>
            </a:r>
            <a:r>
              <a:rPr lang="fr-FR" sz="2000" dirty="0" smtClean="0"/>
              <a:t>. Cerdà avait divisé les 9 km² qui constituent cette partie de la ville en 550 pâtés de maison appelés </a:t>
            </a:r>
            <a:r>
              <a:rPr lang="fr-FR" sz="2000" i="1" dirty="0" err="1" smtClean="0">
                <a:solidFill>
                  <a:srgbClr val="00B0F0"/>
                </a:solidFill>
              </a:rPr>
              <a:t>poma</a:t>
            </a:r>
            <a:r>
              <a:rPr lang="fr-FR" sz="2000" dirty="0" smtClean="0"/>
              <a:t>, eux-mêmes </a:t>
            </a:r>
            <a:endParaRPr lang="fr-FR" sz="2000" dirty="0"/>
          </a:p>
        </p:txBody>
      </p:sp>
      <p:sp>
        <p:nvSpPr>
          <p:cNvPr id="6" name="ZoneTexte 5"/>
          <p:cNvSpPr txBox="1"/>
          <p:nvPr/>
        </p:nvSpPr>
        <p:spPr>
          <a:xfrm>
            <a:off x="71406" y="2214554"/>
            <a:ext cx="2928926" cy="4708981"/>
          </a:xfrm>
          <a:prstGeom prst="rect">
            <a:avLst/>
          </a:prstGeom>
          <a:noFill/>
        </p:spPr>
        <p:txBody>
          <a:bodyPr wrap="square" rtlCol="0">
            <a:spAutoFit/>
          </a:bodyPr>
          <a:lstStyle/>
          <a:p>
            <a:pPr algn="ctr"/>
            <a:r>
              <a:rPr lang="fr-FR" sz="2000" dirty="0" smtClean="0"/>
              <a:t>entrecoupés par des rues et des boulevards parfaitement parallèles, à l'exception de trois avenues: la Méridienne, au nord dont le tracé nord/sud court le long d'un méridien, la Parallèle au sud dont le tracé est/ouest suit un parallèle et la Diagonale qui traverse toute la ville du sud-ouest au nord-est.</a:t>
            </a:r>
            <a:endParaRPr lang="fr-FR" sz="2000" dirty="0"/>
          </a:p>
        </p:txBody>
      </p:sp>
      <p:pic>
        <p:nvPicPr>
          <p:cNvPr id="4100" name="Picture 4"/>
          <p:cNvPicPr>
            <a:picLocks noChangeAspect="1" noChangeArrowheads="1"/>
          </p:cNvPicPr>
          <p:nvPr/>
        </p:nvPicPr>
        <p:blipFill>
          <a:blip r:embed="rId4" cstate="print"/>
          <a:srcRect/>
          <a:stretch>
            <a:fillRect/>
          </a:stretch>
        </p:blipFill>
        <p:spPr bwMode="auto">
          <a:xfrm>
            <a:off x="3000364" y="1928803"/>
            <a:ext cx="6143668" cy="4929222"/>
          </a:xfrm>
          <a:prstGeom prst="rect">
            <a:avLst/>
          </a:prstGeom>
          <a:noFill/>
          <a:ln w="9525">
            <a:noFill/>
            <a:miter lim="800000"/>
            <a:headEnd/>
            <a:tailEnd/>
          </a:ln>
          <a:effectLst/>
        </p:spPr>
      </p:pic>
    </p:spTree>
    <p:extLst>
      <p:ext uri="{BB962C8B-B14F-4D97-AF65-F5344CB8AC3E}">
        <p14:creationId xmlns="" xmlns:p14="http://schemas.microsoft.com/office/powerpoint/2010/main" val="356502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100"/>
                                        </p:tgtEl>
                                        <p:attrNameLst>
                                          <p:attrName>style.visibility</p:attrName>
                                        </p:attrNameLst>
                                      </p:cBhvr>
                                      <p:to>
                                        <p:strVal val="visible"/>
                                      </p:to>
                                    </p:set>
                                    <p:animEffect transition="in" filter="circle(in)">
                                      <p:cBhvr>
                                        <p:cTn id="18" dur="2000"/>
                                        <p:tgtEl>
                                          <p:spTgt spid="4100"/>
                                        </p:tgtEl>
                                      </p:cBhvr>
                                    </p:animEffect>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a:effectLst/>
        </p:spPr>
      </p:pic>
      <p:sp>
        <p:nvSpPr>
          <p:cNvPr id="2" name="Titre 1"/>
          <p:cNvSpPr>
            <a:spLocks noGrp="1"/>
          </p:cNvSpPr>
          <p:nvPr>
            <p:ph type="title"/>
          </p:nvPr>
        </p:nvSpPr>
        <p:spPr>
          <a:xfrm>
            <a:off x="2786050" y="5929330"/>
            <a:ext cx="7470648" cy="1143000"/>
          </a:xfrm>
        </p:spPr>
        <p:txBody>
          <a:bodyPr>
            <a:normAutofit/>
          </a:bodyPr>
          <a:lstStyle/>
          <a:p>
            <a:pPr algn="ctr"/>
            <a:r>
              <a:rPr lang="fr-FR" sz="4000" b="1" i="1" u="sng" dirty="0" smtClean="0">
                <a:solidFill>
                  <a:schemeClr val="bg2"/>
                </a:solidFill>
                <a:latin typeface="Constantia" pitchFamily="18" charset="0"/>
              </a:rPr>
              <a:t>Les points de repères :</a:t>
            </a:r>
            <a:endParaRPr lang="fr-FR" sz="4000" b="1" i="1" u="sng" dirty="0">
              <a:solidFill>
                <a:schemeClr val="bg2"/>
              </a:solidFill>
              <a:latin typeface="Constantia" pitchFamily="18" charset="0"/>
            </a:endParaRPr>
          </a:p>
        </p:txBody>
      </p:sp>
    </p:spTree>
    <p:extLst>
      <p:ext uri="{BB962C8B-B14F-4D97-AF65-F5344CB8AC3E}">
        <p14:creationId xmlns="" xmlns:p14="http://schemas.microsoft.com/office/powerpoint/2010/main" val="682921501"/>
      </p:ext>
    </p:extLst>
  </p:cSld>
  <p:clrMapOvr>
    <a:masterClrMapping/>
  </p:clrMapOvr>
  <mc:AlternateContent xmlns:mc="http://schemas.openxmlformats.org/markup-compatibility/2006">
    <mc:Choice xmlns=""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1570" y="-214338"/>
            <a:ext cx="10644230" cy="1143000"/>
          </a:xfrm>
        </p:spPr>
        <p:txBody>
          <a:bodyPr>
            <a:normAutofit/>
          </a:bodyPr>
          <a:lstStyle/>
          <a:p>
            <a:pPr algn="ctr"/>
            <a:r>
              <a:rPr lang="fr-FR" sz="3600" b="1" i="1" u="sng" dirty="0" smtClean="0">
                <a:solidFill>
                  <a:srgbClr val="00B0F0"/>
                </a:solidFill>
                <a:latin typeface="Constantia" pitchFamily="18" charset="0"/>
              </a:rPr>
              <a:t>Le point d’appel :</a:t>
            </a:r>
            <a:r>
              <a:rPr lang="fr-FR" sz="3600" dirty="0" smtClean="0">
                <a:solidFill>
                  <a:srgbClr val="00B0F0"/>
                </a:solidFill>
                <a:latin typeface="Constantia" pitchFamily="18" charset="0"/>
              </a:rPr>
              <a:t>Torre de </a:t>
            </a:r>
            <a:r>
              <a:rPr lang="fr-FR" sz="3600" dirty="0" err="1" smtClean="0">
                <a:solidFill>
                  <a:srgbClr val="00B0F0"/>
                </a:solidFill>
                <a:latin typeface="Constantia" pitchFamily="18" charset="0"/>
              </a:rPr>
              <a:t>Collserola</a:t>
            </a:r>
            <a:endParaRPr lang="fr-FR" sz="3600" b="1" i="1" u="sng" dirty="0">
              <a:solidFill>
                <a:srgbClr val="00B0F0"/>
              </a:solidFill>
              <a:latin typeface="Constantia" pitchFamily="18" charset="0"/>
            </a:endParaRPr>
          </a:p>
        </p:txBody>
      </p:sp>
      <p:pic>
        <p:nvPicPr>
          <p:cNvPr id="3074" name="Picture 2" descr="D:\Downloads\450px-Torre_Colserola.jpg"/>
          <p:cNvPicPr>
            <a:picLocks noChangeAspect="1" noChangeArrowheads="1"/>
          </p:cNvPicPr>
          <p:nvPr/>
        </p:nvPicPr>
        <p:blipFill>
          <a:blip r:embed="rId2" cstate="print"/>
          <a:srcRect/>
          <a:stretch>
            <a:fillRect/>
          </a:stretch>
        </p:blipFill>
        <p:spPr bwMode="auto">
          <a:xfrm>
            <a:off x="214282" y="1571612"/>
            <a:ext cx="3500442" cy="4667256"/>
          </a:xfrm>
          <a:prstGeom prst="rect">
            <a:avLst/>
          </a:prstGeom>
          <a:noFill/>
        </p:spPr>
      </p:pic>
      <p:pic>
        <p:nvPicPr>
          <p:cNvPr id="4098" name="Picture 2" descr="C:\Users\Rezak\Downloads\cut-collserola-6.jpg"/>
          <p:cNvPicPr>
            <a:picLocks noChangeAspect="1" noChangeArrowheads="1"/>
          </p:cNvPicPr>
          <p:nvPr/>
        </p:nvPicPr>
        <p:blipFill>
          <a:blip r:embed="rId3" cstate="print"/>
          <a:srcRect/>
          <a:stretch>
            <a:fillRect/>
          </a:stretch>
        </p:blipFill>
        <p:spPr bwMode="auto">
          <a:xfrm>
            <a:off x="4071934" y="3429000"/>
            <a:ext cx="4660767" cy="2876567"/>
          </a:xfrm>
          <a:prstGeom prst="rect">
            <a:avLst/>
          </a:prstGeom>
          <a:noFill/>
        </p:spPr>
      </p:pic>
      <p:sp>
        <p:nvSpPr>
          <p:cNvPr id="6" name="ZoneTexte 5"/>
          <p:cNvSpPr txBox="1"/>
          <p:nvPr/>
        </p:nvSpPr>
        <p:spPr>
          <a:xfrm>
            <a:off x="4071934" y="1132818"/>
            <a:ext cx="4572032" cy="1938992"/>
          </a:xfrm>
          <a:prstGeom prst="rect">
            <a:avLst/>
          </a:prstGeom>
          <a:noFill/>
        </p:spPr>
        <p:txBody>
          <a:bodyPr wrap="square" rtlCol="0">
            <a:spAutoFit/>
          </a:bodyPr>
          <a:lstStyle/>
          <a:p>
            <a:pPr algn="ctr"/>
            <a:r>
              <a:rPr lang="fr-FR" sz="2400" dirty="0" smtClean="0"/>
              <a:t>La </a:t>
            </a:r>
            <a:r>
              <a:rPr lang="fr-FR" sz="2400" b="1" dirty="0" smtClean="0"/>
              <a:t>Torre de </a:t>
            </a:r>
            <a:r>
              <a:rPr lang="fr-FR" sz="2400" b="1" dirty="0" err="1" smtClean="0"/>
              <a:t>Collserola</a:t>
            </a:r>
            <a:r>
              <a:rPr lang="fr-FR" sz="2400" dirty="0" smtClean="0"/>
              <a:t> est une tour de télécommunications située au </a:t>
            </a:r>
            <a:r>
              <a:rPr lang="fr-FR" sz="2400" i="1" dirty="0" err="1" smtClean="0"/>
              <a:t>Turó</a:t>
            </a:r>
            <a:r>
              <a:rPr lang="fr-FR" sz="2400" i="1" dirty="0" smtClean="0"/>
              <a:t> de la </a:t>
            </a:r>
            <a:r>
              <a:rPr lang="fr-FR" sz="2400" i="1" dirty="0" err="1" smtClean="0"/>
              <a:t>Vilana</a:t>
            </a:r>
            <a:r>
              <a:rPr lang="fr-FR" sz="2400" dirty="0" smtClean="0"/>
              <a:t>, elle se situ au Nord-Ouest</a:t>
            </a:r>
          </a:p>
          <a:p>
            <a:pPr algn="ctr"/>
            <a:r>
              <a:rPr lang="fr-FR" sz="2400" dirty="0" smtClean="0"/>
              <a:t> de la ville.</a:t>
            </a:r>
            <a:endParaRPr lang="fr-FR" sz="2400" dirty="0"/>
          </a:p>
        </p:txBody>
      </p:sp>
    </p:spTree>
    <p:extLst>
      <p:ext uri="{BB962C8B-B14F-4D97-AF65-F5344CB8AC3E}">
        <p14:creationId xmlns="" xmlns:p14="http://schemas.microsoft.com/office/powerpoint/2010/main" val="3928224371"/>
      </p:ext>
    </p:extLst>
  </p:cSld>
  <p:clrMapOvr>
    <a:masterClrMapping/>
  </p:clrMapOvr>
  <mc:AlternateContent xmlns:mc="http://schemas.openxmlformats.org/markup-compatibility/2006">
    <mc:Choice xmlns=""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Downloads\NouCampNou3.jpg"/>
          <p:cNvPicPr>
            <a:picLocks noChangeAspect="1" noChangeArrowheads="1"/>
          </p:cNvPicPr>
          <p:nvPr/>
        </p:nvPicPr>
        <p:blipFill>
          <a:blip r:embed="rId2" cstate="print"/>
          <a:srcRect/>
          <a:stretch>
            <a:fillRect/>
          </a:stretch>
        </p:blipFill>
        <p:spPr bwMode="auto">
          <a:xfrm>
            <a:off x="928662" y="357166"/>
            <a:ext cx="7548524" cy="6143668"/>
          </a:xfrm>
          <a:prstGeom prst="rect">
            <a:avLst/>
          </a:prstGeom>
          <a:noFill/>
        </p:spPr>
      </p:pic>
    </p:spTree>
    <p:extLst>
      <p:ext uri="{BB962C8B-B14F-4D97-AF65-F5344CB8AC3E}">
        <p14:creationId xmlns="" xmlns:p14="http://schemas.microsoft.com/office/powerpoint/2010/main" val="3477700288"/>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612648" y="116632"/>
            <a:ext cx="8153400" cy="5979368"/>
          </a:xfrm>
        </p:spPr>
        <p:txBody>
          <a:bodyPr>
            <a:normAutofit/>
          </a:bodyPr>
          <a:lstStyle/>
          <a:p>
            <a:pPr>
              <a:buFont typeface="Wingdings" pitchFamily="2" charset="2"/>
              <a:buChar char="ü"/>
            </a:pPr>
            <a:r>
              <a:rPr lang="fr-FR" sz="2800" b="1" u="sng" dirty="0">
                <a:effectLst>
                  <a:outerShdw blurRad="38100" dist="38100" dir="2700000" algn="tl">
                    <a:srgbClr val="000000">
                      <a:alpha val="43137"/>
                    </a:srgbClr>
                  </a:outerShdw>
                </a:effectLst>
                <a:latin typeface="Constantia" pitchFamily="18" charset="0"/>
              </a:rPr>
              <a:t>2) L’extension de la ville de </a:t>
            </a:r>
            <a:r>
              <a:rPr lang="fr-FR" sz="2800" b="1" u="sng" dirty="0" smtClean="0">
                <a:effectLst>
                  <a:outerShdw blurRad="38100" dist="38100" dir="2700000" algn="tl">
                    <a:srgbClr val="000000">
                      <a:alpha val="43137"/>
                    </a:srgbClr>
                  </a:outerShdw>
                </a:effectLst>
                <a:latin typeface="Constantia" pitchFamily="18" charset="0"/>
              </a:rPr>
              <a:t>Barcelone</a:t>
            </a:r>
          </a:p>
          <a:p>
            <a:pPr>
              <a:buFont typeface="Wingdings" pitchFamily="2" charset="2"/>
              <a:buChar char="ü"/>
            </a:pPr>
            <a:r>
              <a:rPr lang="fr-FR" sz="2800" u="sng" dirty="0">
                <a:effectLst>
                  <a:outerShdw blurRad="38100" dist="38100" dir="2700000" algn="tl">
                    <a:srgbClr val="000000">
                      <a:alpha val="43137"/>
                    </a:srgbClr>
                  </a:outerShdw>
                </a:effectLst>
                <a:latin typeface="Constantia" pitchFamily="18" charset="0"/>
              </a:rPr>
              <a:t> </a:t>
            </a:r>
            <a:r>
              <a:rPr lang="fr-FR" sz="2800" u="sng" dirty="0" smtClean="0">
                <a:effectLst>
                  <a:outerShdw blurRad="38100" dist="38100" dir="2700000" algn="tl">
                    <a:srgbClr val="000000">
                      <a:alpha val="43137"/>
                    </a:srgbClr>
                  </a:outerShdw>
                </a:effectLst>
                <a:latin typeface="Constantia" pitchFamily="18" charset="0"/>
              </a:rPr>
              <a:t> La </a:t>
            </a:r>
            <a:r>
              <a:rPr lang="fr-FR" sz="2800" u="sng" dirty="0">
                <a:effectLst>
                  <a:outerShdw blurRad="38100" dist="38100" dir="2700000" algn="tl">
                    <a:srgbClr val="000000">
                      <a:alpha val="43137"/>
                    </a:srgbClr>
                  </a:outerShdw>
                </a:effectLst>
                <a:latin typeface="Constantia" pitchFamily="18" charset="0"/>
              </a:rPr>
              <a:t>typologie des trame à </a:t>
            </a:r>
            <a:r>
              <a:rPr lang="fr-FR" sz="2800" u="sng" dirty="0" smtClean="0">
                <a:effectLst>
                  <a:outerShdw blurRad="38100" dist="38100" dir="2700000" algn="tl">
                    <a:srgbClr val="000000">
                      <a:alpha val="43137"/>
                    </a:srgbClr>
                  </a:outerShdw>
                </a:effectLst>
                <a:latin typeface="Constantia" pitchFamily="18" charset="0"/>
              </a:rPr>
              <a:t>Barcelone</a:t>
            </a:r>
          </a:p>
          <a:p>
            <a:pPr>
              <a:buFont typeface="Wingdings" pitchFamily="2" charset="2"/>
              <a:buChar char="ü"/>
            </a:pPr>
            <a:r>
              <a:rPr lang="fr-FR" sz="2800" u="sng" dirty="0" smtClean="0">
                <a:effectLst>
                  <a:outerShdw blurRad="38100" dist="38100" dir="2700000" algn="tl">
                    <a:srgbClr val="000000">
                      <a:alpha val="43137"/>
                    </a:srgbClr>
                  </a:outerShdw>
                </a:effectLst>
              </a:rPr>
              <a:t>  LE </a:t>
            </a:r>
            <a:r>
              <a:rPr lang="fr-FR" sz="2800" u="sng" dirty="0">
                <a:effectLst>
                  <a:outerShdw blurRad="38100" dist="38100" dir="2700000" algn="tl">
                    <a:srgbClr val="000000">
                      <a:alpha val="43137"/>
                    </a:srgbClr>
                  </a:outerShdw>
                </a:effectLst>
              </a:rPr>
              <a:t>DEVLOPPEMENT DURABLE DE </a:t>
            </a:r>
            <a:r>
              <a:rPr lang="fr-FR" sz="2800" u="sng" dirty="0" smtClean="0">
                <a:effectLst>
                  <a:outerShdw blurRad="38100" dist="38100" dir="2700000" algn="tl">
                    <a:srgbClr val="000000">
                      <a:alpha val="43137"/>
                    </a:srgbClr>
                  </a:outerShdw>
                </a:effectLst>
              </a:rPr>
              <a:t>BARCELONE</a:t>
            </a:r>
          </a:p>
          <a:p>
            <a:pPr marL="0" indent="0">
              <a:buNone/>
            </a:pPr>
            <a:r>
              <a:rPr lang="fr-FR" sz="2800" b="1" u="sng" dirty="0" smtClean="0">
                <a:effectLst>
                  <a:outerShdw blurRad="38100" dist="38100" dir="2700000" algn="tl">
                    <a:srgbClr val="000000">
                      <a:alpha val="43137"/>
                    </a:srgbClr>
                  </a:outerShdw>
                </a:effectLst>
                <a:latin typeface="Constantia" pitchFamily="18" charset="0"/>
              </a:rPr>
              <a:t>  Conclusion</a:t>
            </a:r>
            <a:endParaRPr lang="fr-FR" sz="2800" dirty="0">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2439343166"/>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idx="4294967295"/>
          </p:nvPr>
        </p:nvSpPr>
        <p:spPr>
          <a:xfrm>
            <a:off x="990600" y="228600"/>
            <a:ext cx="8153400" cy="990600"/>
          </a:xfrm>
        </p:spPr>
        <p:txBody>
          <a:bodyPr>
            <a:normAutofit fontScale="90000"/>
          </a:bodyPr>
          <a:lstStyle/>
          <a:p>
            <a:r>
              <a:rPr lang="fr-FR" sz="3600" u="sng" dirty="0" smtClean="0"/>
              <a:t>8-LE </a:t>
            </a:r>
            <a:r>
              <a:rPr lang="fr-FR" sz="3600" u="sng" dirty="0"/>
              <a:t>DEVLOPPEMENT DURABLE DE BARCELONE :</a:t>
            </a:r>
            <a:r>
              <a:rPr lang="fr-FR" dirty="0"/>
              <a:t/>
            </a:r>
            <a:br>
              <a:rPr lang="fr-FR" dirty="0"/>
            </a:br>
            <a:endParaRPr lang="fr-FR" dirty="0"/>
          </a:p>
        </p:txBody>
      </p:sp>
      <p:sp>
        <p:nvSpPr>
          <p:cNvPr id="5" name="Rectangle à coins arrondis 4"/>
          <p:cNvSpPr/>
          <p:nvPr/>
        </p:nvSpPr>
        <p:spPr>
          <a:xfrm>
            <a:off x="611560" y="692696"/>
            <a:ext cx="8208912" cy="2376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t>1. L’Agenda 21 barcelonais :</a:t>
            </a:r>
            <a:endParaRPr lang="fr-FR" dirty="0"/>
          </a:p>
          <a:p>
            <a:r>
              <a:rPr lang="fr-FR" dirty="0"/>
              <a:t>La ville de Barcelone s’est engagée très tôt dans le développement durable, à travers l’élaboration d’un Agenda 21 en 1993. Cette démarche s’est appuyée sur le mouvement combiné des écologistes (politiques) et des citoyens, en attente d’une participation plus importante aux décisions publiques. Pour confirmer cet engagement et devenir un « leadership » européen sur le développement durable, Barcelone a signé en 1995 la charte d'Aalborg1.</a:t>
            </a:r>
          </a:p>
        </p:txBody>
      </p:sp>
      <p:sp>
        <p:nvSpPr>
          <p:cNvPr id="6" name="Rectangle 5"/>
          <p:cNvSpPr/>
          <p:nvPr/>
        </p:nvSpPr>
        <p:spPr>
          <a:xfrm>
            <a:off x="610428" y="3789040"/>
            <a:ext cx="3745548" cy="2448272"/>
          </a:xfrm>
          <a:prstGeom prst="rect">
            <a:avLst/>
          </a:prstGeom>
        </p:spPr>
        <p:style>
          <a:lnRef idx="1">
            <a:schemeClr val="accent2"/>
          </a:lnRef>
          <a:fillRef idx="2">
            <a:schemeClr val="accent2"/>
          </a:fillRef>
          <a:effectRef idx="1">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fr-FR" sz="1200" dirty="0">
                <a:effectLst/>
                <a:latin typeface="Garamond"/>
                <a:ea typeface="Calibri"/>
                <a:cs typeface="Garamond"/>
              </a:rPr>
              <a:t>ACCIO 21 (2002-2012)</a:t>
            </a:r>
            <a:endParaRPr lang="fr-FR" sz="1200" dirty="0">
              <a:effectLst/>
              <a:ea typeface="Calibri"/>
              <a:cs typeface="Times New Roman"/>
            </a:endParaRPr>
          </a:p>
          <a:p>
            <a:pPr>
              <a:spcAft>
                <a:spcPts val="0"/>
              </a:spcAft>
            </a:pPr>
            <a:r>
              <a:rPr lang="ar-SA" sz="1200" dirty="0">
                <a:effectLst/>
                <a:ea typeface="Calibri"/>
                <a:cs typeface="Garamond"/>
              </a:rPr>
              <a:t>                </a:t>
            </a:r>
            <a:r>
              <a:rPr lang="fr-FR" sz="1200" dirty="0">
                <a:effectLst/>
                <a:latin typeface="Garamond"/>
                <a:ea typeface="Calibri"/>
                <a:cs typeface="Garamond"/>
              </a:rPr>
              <a:t>=</a:t>
            </a:r>
            <a:endParaRPr lang="fr-FR" sz="1200" dirty="0">
              <a:effectLst/>
              <a:ea typeface="Calibri"/>
              <a:cs typeface="Times New Roman"/>
            </a:endParaRPr>
          </a:p>
          <a:p>
            <a:pPr>
              <a:spcAft>
                <a:spcPts val="0"/>
              </a:spcAft>
            </a:pPr>
            <a:r>
              <a:rPr lang="fr-FR" sz="1200" dirty="0">
                <a:effectLst/>
                <a:latin typeface="Garamond"/>
                <a:ea typeface="Calibri"/>
                <a:cs typeface="Garamond"/>
              </a:rPr>
              <a:t>Plan d’action de la Municipalité</a:t>
            </a:r>
            <a:endParaRPr lang="fr-FR" sz="1200" dirty="0">
              <a:effectLst/>
              <a:ea typeface="Calibri"/>
              <a:cs typeface="Times New Roman"/>
            </a:endParaRPr>
          </a:p>
          <a:p>
            <a:pPr>
              <a:spcAft>
                <a:spcPts val="0"/>
              </a:spcAft>
            </a:pPr>
            <a:r>
              <a:rPr lang="ar-SA" sz="1200" dirty="0">
                <a:effectLst/>
                <a:ea typeface="Calibri"/>
                <a:cs typeface="Garamond"/>
              </a:rPr>
              <a:t>              </a:t>
            </a:r>
            <a:r>
              <a:rPr lang="fr-FR" sz="1200" dirty="0">
                <a:effectLst/>
                <a:latin typeface="Garamond"/>
                <a:ea typeface="Calibri"/>
                <a:cs typeface="Garamond"/>
              </a:rPr>
              <a:t>+</a:t>
            </a:r>
            <a:endParaRPr lang="fr-FR" sz="1200" dirty="0">
              <a:effectLst/>
              <a:ea typeface="Calibri"/>
              <a:cs typeface="Times New Roman"/>
            </a:endParaRPr>
          </a:p>
          <a:p>
            <a:pPr>
              <a:spcAft>
                <a:spcPts val="0"/>
              </a:spcAft>
            </a:pPr>
            <a:r>
              <a:rPr lang="fr-FR" sz="1200" dirty="0">
                <a:effectLst/>
                <a:latin typeface="Garamond"/>
                <a:ea typeface="Calibri"/>
                <a:cs typeface="Garamond"/>
              </a:rPr>
              <a:t>Agenda 21 scolaires</a:t>
            </a:r>
            <a:endParaRPr lang="fr-FR" sz="1200" dirty="0">
              <a:effectLst/>
              <a:ea typeface="Calibri"/>
              <a:cs typeface="Times New Roman"/>
            </a:endParaRPr>
          </a:p>
          <a:p>
            <a:pPr>
              <a:spcAft>
                <a:spcPts val="0"/>
              </a:spcAft>
            </a:pPr>
            <a:r>
              <a:rPr lang="ar-SA" sz="1200" dirty="0">
                <a:effectLst/>
                <a:ea typeface="Calibri"/>
                <a:cs typeface="Garamond"/>
              </a:rPr>
              <a:t>              </a:t>
            </a:r>
            <a:r>
              <a:rPr lang="fr-FR" sz="1200" dirty="0">
                <a:effectLst/>
                <a:latin typeface="Garamond"/>
                <a:ea typeface="Calibri"/>
                <a:cs typeface="Garamond"/>
              </a:rPr>
              <a:t>+</a:t>
            </a:r>
            <a:endParaRPr lang="fr-FR" sz="1200" dirty="0">
              <a:effectLst/>
              <a:ea typeface="Calibri"/>
              <a:cs typeface="Times New Roman"/>
            </a:endParaRPr>
          </a:p>
          <a:p>
            <a:pPr>
              <a:spcAft>
                <a:spcPts val="0"/>
              </a:spcAft>
            </a:pPr>
            <a:r>
              <a:rPr lang="fr-FR" sz="1200" dirty="0">
                <a:effectLst/>
                <a:latin typeface="Garamond"/>
                <a:ea typeface="Calibri"/>
                <a:cs typeface="Garamond"/>
              </a:rPr>
              <a:t>Plans d’actions des entreprises et des organisations</a:t>
            </a:r>
            <a:endParaRPr lang="fr-FR" sz="1200" dirty="0">
              <a:effectLst/>
              <a:ea typeface="Calibri"/>
              <a:cs typeface="Times New Roman"/>
            </a:endParaRPr>
          </a:p>
          <a:p>
            <a:pPr>
              <a:spcAft>
                <a:spcPts val="0"/>
              </a:spcAft>
            </a:pPr>
            <a:r>
              <a:rPr lang="ar-SA" sz="1200" dirty="0">
                <a:effectLst/>
                <a:ea typeface="Calibri"/>
                <a:cs typeface="Garamond"/>
              </a:rPr>
              <a:t>              </a:t>
            </a:r>
            <a:r>
              <a:rPr lang="fr-FR" sz="1200" dirty="0">
                <a:effectLst/>
                <a:latin typeface="Garamond"/>
                <a:ea typeface="Calibri"/>
                <a:cs typeface="Garamond"/>
              </a:rPr>
              <a:t>+</a:t>
            </a:r>
            <a:endParaRPr lang="fr-FR" sz="1200" dirty="0">
              <a:effectLst/>
              <a:ea typeface="Calibri"/>
              <a:cs typeface="Times New Roman"/>
            </a:endParaRPr>
          </a:p>
          <a:p>
            <a:pPr>
              <a:spcAft>
                <a:spcPts val="0"/>
              </a:spcAft>
            </a:pPr>
            <a:r>
              <a:rPr lang="fr-FR" sz="1200" dirty="0">
                <a:effectLst/>
                <a:latin typeface="Garamond"/>
                <a:ea typeface="Calibri"/>
                <a:cs typeface="Garamond"/>
              </a:rPr>
              <a:t>Actions citoyennes</a:t>
            </a:r>
            <a:r>
              <a:rPr lang="fr-FR" sz="1200" dirty="0">
                <a:effectLst/>
                <a:latin typeface="Arial"/>
                <a:ea typeface="Calibri"/>
                <a:cs typeface="Times New Roman"/>
              </a:rPr>
              <a:t> </a:t>
            </a:r>
            <a:r>
              <a:rPr lang="fr-FR" sz="1200" dirty="0">
                <a:effectLst/>
                <a:latin typeface="Garamond"/>
                <a:ea typeface="Calibri"/>
                <a:cs typeface="Garamond"/>
              </a:rPr>
              <a:t>2002</a:t>
            </a:r>
            <a:endParaRPr lang="fr-FR" sz="1200" dirty="0">
              <a:effectLst/>
              <a:ea typeface="Calibri"/>
              <a:cs typeface="Times New Roman"/>
            </a:endParaRPr>
          </a:p>
        </p:txBody>
      </p:sp>
      <p:sp>
        <p:nvSpPr>
          <p:cNvPr id="7" name="Rectangle 6"/>
          <p:cNvSpPr/>
          <p:nvPr/>
        </p:nvSpPr>
        <p:spPr>
          <a:xfrm>
            <a:off x="425004" y="3244334"/>
            <a:ext cx="4142416" cy="369332"/>
          </a:xfrm>
          <a:prstGeom prst="rect">
            <a:avLst/>
          </a:prstGeom>
        </p:spPr>
        <p:txBody>
          <a:bodyPr wrap="none">
            <a:spAutoFit/>
          </a:bodyPr>
          <a:lstStyle/>
          <a:p>
            <a:r>
              <a:rPr lang="fr-FR" dirty="0"/>
              <a:t>Compromis citoyen pour la durabilité 2002</a:t>
            </a:r>
          </a:p>
        </p:txBody>
      </p:sp>
      <p:pic>
        <p:nvPicPr>
          <p:cNvPr id="8" name="Image 7"/>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04048" y="3789040"/>
            <a:ext cx="3487479" cy="2462871"/>
          </a:xfrm>
          <a:prstGeom prst="rect">
            <a:avLst/>
          </a:prstGeom>
          <a:noFill/>
          <a:ln>
            <a:noFill/>
          </a:ln>
        </p:spPr>
      </p:pic>
      <p:sp>
        <p:nvSpPr>
          <p:cNvPr id="9" name="Rectangle 8"/>
          <p:cNvSpPr/>
          <p:nvPr/>
        </p:nvSpPr>
        <p:spPr>
          <a:xfrm>
            <a:off x="3055252" y="6303305"/>
            <a:ext cx="3024336" cy="4766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t>Source : Ville de Barcelone - 2009</a:t>
            </a:r>
          </a:p>
        </p:txBody>
      </p:sp>
    </p:spTree>
    <p:extLst>
      <p:ext uri="{BB962C8B-B14F-4D97-AF65-F5344CB8AC3E}">
        <p14:creationId xmlns="" xmlns:p14="http://schemas.microsoft.com/office/powerpoint/2010/main" val="1589688180"/>
      </p:ext>
    </p:extLst>
  </p:cSld>
  <p:clrMapOvr>
    <a:masterClrMapping/>
  </p:clrMapOvr>
  <p:transition spd="slow">
    <p:cove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457200" y="500042"/>
            <a:ext cx="8229600" cy="6357958"/>
          </a:xfrm>
        </p:spPr>
        <p:txBody>
          <a:bodyPr>
            <a:noAutofit/>
          </a:bodyPr>
          <a:lstStyle/>
          <a:p>
            <a:r>
              <a:rPr lang="fr-FR" sz="1600" b="1" dirty="0" smtClean="0"/>
              <a:t>-Une vision stratégique à long terme</a:t>
            </a:r>
            <a:endParaRPr lang="fr-FR" sz="1600" dirty="0" smtClean="0"/>
          </a:p>
          <a:p>
            <a:r>
              <a:rPr lang="fr-FR" sz="1600" dirty="0" smtClean="0"/>
              <a:t>Le Compromis citoyen pour la durabilité se décline en 10 objectifs, 26 indicateurs et une centaine</a:t>
            </a:r>
          </a:p>
          <a:p>
            <a:r>
              <a:rPr lang="fr-FR" sz="1600" dirty="0" smtClean="0"/>
              <a:t>d’actions, à atteindre d’ici à 2012 :</a:t>
            </a:r>
          </a:p>
          <a:p>
            <a:r>
              <a:rPr lang="fr-FR" sz="1600" dirty="0" smtClean="0"/>
              <a:t>1. Protéger les espaces verts et de la biodiversité</a:t>
            </a:r>
          </a:p>
          <a:p>
            <a:r>
              <a:rPr lang="fr-FR" sz="1600" dirty="0" smtClean="0"/>
              <a:t>- Superficie d'espaces verts par habitant</a:t>
            </a:r>
          </a:p>
          <a:p>
            <a:r>
              <a:rPr lang="fr-FR" sz="1600" dirty="0" smtClean="0"/>
              <a:t>- Biodiversité des oiseaux</a:t>
            </a:r>
          </a:p>
          <a:p>
            <a:r>
              <a:rPr lang="fr-FR" sz="1600" dirty="0" smtClean="0"/>
              <a:t>2. Défendre une ville cosmopolite et solidaire, avec un service public de qualité</a:t>
            </a:r>
          </a:p>
          <a:p>
            <a:r>
              <a:rPr lang="fr-FR" sz="1600" dirty="0" smtClean="0"/>
              <a:t>- Accessibilité des espaces publics et des services de proximité</a:t>
            </a:r>
          </a:p>
          <a:p>
            <a:r>
              <a:rPr lang="fr-FR" sz="1600" dirty="0" smtClean="0"/>
              <a:t>- Indice de rénovation urbaine</a:t>
            </a:r>
          </a:p>
          <a:p>
            <a:r>
              <a:rPr lang="fr-FR" sz="1600" dirty="0" smtClean="0"/>
              <a:t>3. Améliorer la mobilité et favoriser les déplacements piétons</a:t>
            </a:r>
          </a:p>
          <a:p>
            <a:r>
              <a:rPr lang="fr-FR" sz="1600" dirty="0" smtClean="0"/>
              <a:t>- Mode de transport de la population</a:t>
            </a:r>
          </a:p>
          <a:p>
            <a:r>
              <a:rPr lang="fr-FR" sz="1600" dirty="0" smtClean="0"/>
              <a:t>- Proportion de la voirie qui accorde la priorité aux piétons</a:t>
            </a:r>
          </a:p>
          <a:p>
            <a:r>
              <a:rPr lang="fr-FR" sz="1600" dirty="0" smtClean="0"/>
              <a:t>- Niveau de pollution sonore</a:t>
            </a:r>
          </a:p>
          <a:p>
            <a:r>
              <a:rPr lang="fr-FR" sz="1600" dirty="0" smtClean="0"/>
              <a:t>4. Obtenir un haut niveau de qualité environnementale et une ville saine</a:t>
            </a:r>
          </a:p>
          <a:p>
            <a:r>
              <a:rPr lang="fr-FR" sz="1600" dirty="0" smtClean="0"/>
              <a:t>- Qualité environnementale des plages</a:t>
            </a:r>
          </a:p>
          <a:p>
            <a:r>
              <a:rPr lang="fr-FR" sz="1600" dirty="0" smtClean="0"/>
              <a:t>- Qualité de l'air</a:t>
            </a:r>
          </a:p>
          <a:p>
            <a:r>
              <a:rPr lang="fr-FR" sz="1600" dirty="0" smtClean="0"/>
              <a:t>- Espérance de vie</a:t>
            </a:r>
          </a:p>
          <a:p>
            <a:r>
              <a:rPr lang="fr-FR" sz="1600" dirty="0" smtClean="0"/>
              <a:t>5. Préserver les ressources naturelles et promouvoir les énergies renouvelables</a:t>
            </a:r>
          </a:p>
          <a:p>
            <a:r>
              <a:rPr lang="fr-FR" sz="1600" dirty="0" smtClean="0"/>
              <a:t>- Consommation totale d'eau par habitant</a:t>
            </a:r>
          </a:p>
          <a:p>
            <a:r>
              <a:rPr lang="fr-FR" sz="1600" dirty="0" smtClean="0"/>
              <a:t>- Consommation publique d'eau issue des nappes phréatiques</a:t>
            </a:r>
          </a:p>
          <a:p>
            <a:r>
              <a:rPr lang="fr-FR" sz="1600" dirty="0" smtClean="0"/>
              <a:t>- Consommation d'énergie d'origine renouvelable</a:t>
            </a:r>
            <a:endParaRPr lang="fr-FR" sz="16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idx="1"/>
          </p:nvPr>
        </p:nvSpPr>
        <p:spPr>
          <a:xfrm>
            <a:off x="428596" y="357166"/>
            <a:ext cx="8229600" cy="6309360"/>
          </a:xfrm>
        </p:spPr>
        <p:txBody>
          <a:bodyPr>
            <a:normAutofit fontScale="40000" lnSpcReduction="20000"/>
          </a:bodyPr>
          <a:lstStyle/>
          <a:p>
            <a:r>
              <a:rPr lang="fr-FR" sz="3800" dirty="0" smtClean="0"/>
              <a:t>6. Réduire la production de déchets et promouvoir la culture de la réutilisation et du recyclage </a:t>
            </a:r>
            <a:r>
              <a:rPr lang="fr-FR" sz="3800" dirty="0" err="1" smtClean="0"/>
              <a:t>desproduits</a:t>
            </a:r>
            <a:endParaRPr lang="fr-FR" sz="3800" dirty="0" smtClean="0"/>
          </a:p>
          <a:p>
            <a:r>
              <a:rPr lang="fr-FR" sz="3800" dirty="0" smtClean="0"/>
              <a:t>- Quantité de déchets solides urbains générés</a:t>
            </a:r>
          </a:p>
          <a:p>
            <a:r>
              <a:rPr lang="fr-FR" sz="3800" dirty="0" smtClean="0"/>
              <a:t>- Collecte de déchets organiques</a:t>
            </a:r>
          </a:p>
          <a:p>
            <a:r>
              <a:rPr lang="fr-FR" sz="3800" dirty="0" smtClean="0"/>
              <a:t>- Tri sélectif des déchets</a:t>
            </a:r>
          </a:p>
          <a:p>
            <a:r>
              <a:rPr lang="fr-FR" sz="3800" dirty="0" smtClean="0"/>
              <a:t>7. Améliorer la cohésion sociale, mettre en pratique les principes d'équité et de participation</a:t>
            </a:r>
          </a:p>
          <a:p>
            <a:r>
              <a:rPr lang="fr-FR" sz="3800" dirty="0" smtClean="0"/>
              <a:t>- Echec scolaire</a:t>
            </a:r>
          </a:p>
          <a:p>
            <a:r>
              <a:rPr lang="fr-FR" sz="3800" dirty="0" smtClean="0"/>
              <a:t>- Achèvement des études universitaires</a:t>
            </a:r>
          </a:p>
          <a:p>
            <a:r>
              <a:rPr lang="fr-FR" sz="3800" dirty="0" smtClean="0"/>
              <a:t>- Accès au logement</a:t>
            </a:r>
          </a:p>
          <a:p>
            <a:r>
              <a:rPr lang="fr-FR" sz="3800" dirty="0" smtClean="0"/>
              <a:t>- Engagement associatif</a:t>
            </a:r>
          </a:p>
          <a:p>
            <a:r>
              <a:rPr lang="fr-FR" sz="3800" dirty="0" smtClean="0"/>
              <a:t>- Participation aux affaires municipales</a:t>
            </a:r>
          </a:p>
          <a:p>
            <a:r>
              <a:rPr lang="fr-FR" sz="3800" dirty="0" smtClean="0"/>
              <a:t>8. Favoriser les activités économiques tournées vers le développement durable</a:t>
            </a:r>
          </a:p>
          <a:p>
            <a:r>
              <a:rPr lang="fr-FR" sz="3800" dirty="0" smtClean="0"/>
              <a:t>- Nombre d'organisations qui ont acquis une certification environnementale</a:t>
            </a:r>
          </a:p>
          <a:p>
            <a:r>
              <a:rPr lang="fr-FR" sz="3800" dirty="0" smtClean="0"/>
              <a:t>9. Développer l'éducation et la communication environnementale</a:t>
            </a:r>
          </a:p>
          <a:p>
            <a:r>
              <a:rPr lang="fr-FR" sz="3800" dirty="0" smtClean="0"/>
              <a:t>- Nombre d'écoles participant à des projets d'éducation à l'environnement</a:t>
            </a:r>
          </a:p>
          <a:p>
            <a:r>
              <a:rPr lang="fr-FR" sz="3800" dirty="0" smtClean="0"/>
              <a:t>10. Réduire l'impact de la ville sur l'ensemble de la planète au niveau des émissions de CO2</a:t>
            </a:r>
          </a:p>
          <a:p>
            <a:r>
              <a:rPr lang="fr-FR" sz="3800" dirty="0" smtClean="0"/>
              <a:t>et promouvoir la coopération internationale</a:t>
            </a:r>
          </a:p>
          <a:p>
            <a:r>
              <a:rPr lang="fr-FR" sz="3800" dirty="0" smtClean="0"/>
              <a:t>- Emissions de CO2 équivalent année</a:t>
            </a:r>
          </a:p>
          <a:p>
            <a:r>
              <a:rPr lang="fr-FR" sz="3800" dirty="0" smtClean="0"/>
              <a:t>- Nombre de points de vente et d'achats de produits issus du commerce équitable</a:t>
            </a:r>
          </a:p>
          <a:p>
            <a:r>
              <a:rPr lang="fr-FR" sz="3800" dirty="0" smtClean="0"/>
              <a:t>- Degré de satisfaction citoyenne</a:t>
            </a:r>
          </a:p>
          <a:p>
            <a:endParaRPr lang="fr-F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rchemin horizontal 2"/>
          <p:cNvSpPr/>
          <p:nvPr/>
        </p:nvSpPr>
        <p:spPr>
          <a:xfrm>
            <a:off x="780728" y="188640"/>
            <a:ext cx="7344816" cy="1224136"/>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b="1" dirty="0"/>
              <a:t>Le développement durable à </a:t>
            </a:r>
            <a:r>
              <a:rPr lang="fr-FR" b="1" dirty="0" err="1"/>
              <a:t>Poble</a:t>
            </a:r>
            <a:r>
              <a:rPr lang="fr-FR" b="1" dirty="0"/>
              <a:t> </a:t>
            </a:r>
            <a:r>
              <a:rPr lang="fr-FR" b="1" dirty="0" err="1" smtClean="0"/>
              <a:t>Nou</a:t>
            </a:r>
            <a:r>
              <a:rPr lang="fr-FR" b="1" dirty="0" smtClean="0"/>
              <a:t>:</a:t>
            </a:r>
            <a:endParaRPr lang="fr-FR" dirty="0"/>
          </a:p>
        </p:txBody>
      </p:sp>
      <p:sp>
        <p:nvSpPr>
          <p:cNvPr id="5" name="Rectangle 4"/>
          <p:cNvSpPr/>
          <p:nvPr/>
        </p:nvSpPr>
        <p:spPr>
          <a:xfrm>
            <a:off x="276672" y="1556792"/>
            <a:ext cx="8352928" cy="51845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Étoile à 6 branches 5"/>
          <p:cNvSpPr/>
          <p:nvPr/>
        </p:nvSpPr>
        <p:spPr>
          <a:xfrm>
            <a:off x="204664" y="1235015"/>
            <a:ext cx="8424936" cy="5804640"/>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a:t>Avec le projet 22@, Barcelone a souhaité réhabiliter le quartier de </a:t>
            </a:r>
            <a:r>
              <a:rPr lang="fr-FR" dirty="0" err="1"/>
              <a:t>Poble</a:t>
            </a:r>
            <a:r>
              <a:rPr lang="fr-FR" dirty="0"/>
              <a:t> </a:t>
            </a:r>
            <a:r>
              <a:rPr lang="fr-FR" dirty="0" err="1"/>
              <a:t>Nou</a:t>
            </a:r>
            <a:r>
              <a:rPr lang="fr-FR" dirty="0"/>
              <a:t> selon des principes de durabilité. Qu’en est-il exactement ? Quels sont les critères retenus ? Avant d’analyser les facteurs de rénovation du quartier, il semble utile de rappeler que le développement durable ne peut être considéré comme un concept figé. L’approche environnementale (</a:t>
            </a:r>
            <a:r>
              <a:rPr lang="fr-FR" dirty="0" err="1"/>
              <a:t>re</a:t>
            </a:r>
            <a:r>
              <a:rPr lang="fr-FR" dirty="0"/>
              <a:t>)connus dans les pays du Nord-Europe n’est pas -et ne peut être- celle des pays méditerranéens. A Barcelone, tout comme dans la plupart des villes italiennes5, le développement durable se réfère moins aux considérations « </a:t>
            </a:r>
            <a:r>
              <a:rPr lang="fr-FR" dirty="0" err="1"/>
              <a:t>ecosystémiques</a:t>
            </a:r>
            <a:r>
              <a:rPr lang="fr-FR" dirty="0"/>
              <a:t> » qu’à la qualité de l’espace urbain.</a:t>
            </a:r>
          </a:p>
          <a:p>
            <a:r>
              <a:rPr lang="fr-FR" dirty="0"/>
              <a:t>L’enjeu est de taille, il s’agit de retrouver les relations sociales et culturelles qui s’établissent entre</a:t>
            </a:r>
          </a:p>
          <a:p>
            <a:r>
              <a:rPr lang="fr-FR" dirty="0"/>
              <a:t>les citadins et leur ville. La nature y est aussi appréhendée, mais davantage pour sa dimension identitaire.</a:t>
            </a:r>
          </a:p>
        </p:txBody>
      </p:sp>
    </p:spTree>
    <p:extLst>
      <p:ext uri="{BB962C8B-B14F-4D97-AF65-F5344CB8AC3E}">
        <p14:creationId xmlns="" xmlns:p14="http://schemas.microsoft.com/office/powerpoint/2010/main" val="2978359424"/>
      </p:ext>
    </p:extLst>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9-LES </a:t>
            </a:r>
            <a:r>
              <a:rPr lang="fr-FR" dirty="0"/>
              <a:t>ACTEURS</a:t>
            </a:r>
          </a:p>
        </p:txBody>
      </p:sp>
      <p:sp>
        <p:nvSpPr>
          <p:cNvPr id="3" name="Espace réservé du contenu 2"/>
          <p:cNvSpPr>
            <a:spLocks noGrp="1"/>
          </p:cNvSpPr>
          <p:nvPr>
            <p:ph idx="1"/>
          </p:nvPr>
        </p:nvSpPr>
        <p:spPr>
          <a:xfrm>
            <a:off x="457200" y="1214422"/>
            <a:ext cx="8229600" cy="5429288"/>
          </a:xfrm>
        </p:spPr>
        <p:txBody>
          <a:bodyPr>
            <a:normAutofit fontScale="70000" lnSpcReduction="20000"/>
          </a:bodyPr>
          <a:lstStyle/>
          <a:p>
            <a:pPr>
              <a:buNone/>
            </a:pPr>
            <a:r>
              <a:rPr lang="fr-FR" dirty="0" smtClean="0"/>
              <a:t>Secteur </a:t>
            </a:r>
            <a:r>
              <a:rPr lang="fr-FR" dirty="0" smtClean="0"/>
              <a:t>touristique</a:t>
            </a:r>
          </a:p>
          <a:p>
            <a:pPr>
              <a:buNone/>
            </a:pPr>
            <a:r>
              <a:rPr lang="fr-FR" dirty="0" smtClean="0"/>
              <a:t>        -Tourisme industriel</a:t>
            </a:r>
          </a:p>
          <a:p>
            <a:pPr>
              <a:buNone/>
            </a:pPr>
            <a:r>
              <a:rPr lang="fr-FR" dirty="0" smtClean="0"/>
              <a:t>       -Agrotourisme</a:t>
            </a:r>
          </a:p>
          <a:p>
            <a:pPr>
              <a:buNone/>
            </a:pPr>
            <a:r>
              <a:rPr lang="fr-FR" dirty="0" smtClean="0"/>
              <a:t>       -Camping</a:t>
            </a:r>
          </a:p>
          <a:p>
            <a:pPr>
              <a:buNone/>
            </a:pPr>
            <a:r>
              <a:rPr lang="fr-FR" dirty="0" smtClean="0"/>
              <a:t>        -Thermalisme</a:t>
            </a:r>
          </a:p>
          <a:p>
            <a:pPr>
              <a:buNone/>
            </a:pPr>
            <a:r>
              <a:rPr lang="fr-FR" dirty="0" smtClean="0"/>
              <a:t>        -Tourisme nautique</a:t>
            </a:r>
          </a:p>
          <a:p>
            <a:pPr>
              <a:buNone/>
            </a:pPr>
            <a:r>
              <a:rPr lang="fr-FR" dirty="0" smtClean="0"/>
              <a:t>        -Tourisme culturel</a:t>
            </a:r>
          </a:p>
          <a:p>
            <a:pPr>
              <a:buNone/>
            </a:pPr>
            <a:r>
              <a:rPr lang="fr-FR" dirty="0" smtClean="0"/>
              <a:t>        -Tourisme d’</a:t>
            </a:r>
            <a:r>
              <a:rPr lang="fr-FR" dirty="0" err="1" smtClean="0"/>
              <a:t>affaie</a:t>
            </a:r>
            <a:endParaRPr lang="fr-FR" dirty="0" smtClean="0"/>
          </a:p>
          <a:p>
            <a:pPr>
              <a:buNone/>
            </a:pPr>
            <a:r>
              <a:rPr lang="fr-FR" dirty="0" smtClean="0"/>
              <a:t> Secteur portuaire</a:t>
            </a:r>
          </a:p>
          <a:p>
            <a:pPr>
              <a:buNone/>
            </a:pPr>
            <a:r>
              <a:rPr lang="fr-FR" dirty="0" smtClean="0"/>
              <a:t>   -     La pêche</a:t>
            </a:r>
          </a:p>
          <a:p>
            <a:pPr>
              <a:buNone/>
            </a:pPr>
            <a:r>
              <a:rPr lang="fr-FR" dirty="0" smtClean="0"/>
              <a:t>   -    L’agriculture</a:t>
            </a:r>
          </a:p>
          <a:p>
            <a:pPr>
              <a:buNone/>
            </a:pPr>
            <a:r>
              <a:rPr lang="fr-FR" dirty="0" smtClean="0"/>
              <a:t> Secteur </a:t>
            </a:r>
            <a:r>
              <a:rPr lang="fr-FR" dirty="0" smtClean="0"/>
              <a:t>industriel</a:t>
            </a:r>
          </a:p>
          <a:p>
            <a:pPr>
              <a:buNone/>
            </a:pPr>
            <a:r>
              <a:rPr lang="fr-FR" dirty="0" smtClean="0"/>
              <a:t> Secteur </a:t>
            </a:r>
            <a:r>
              <a:rPr lang="fr-FR" dirty="0" smtClean="0"/>
              <a:t>culturel</a:t>
            </a:r>
          </a:p>
          <a:p>
            <a:pPr>
              <a:buNone/>
            </a:pPr>
            <a:r>
              <a:rPr lang="fr-FR" dirty="0" smtClean="0"/>
              <a:t>    -   </a:t>
            </a:r>
            <a:r>
              <a:rPr lang="fr-FR" dirty="0" smtClean="0"/>
              <a:t>La gouvernance (l’Etat</a:t>
            </a:r>
            <a:r>
              <a:rPr lang="fr-FR" dirty="0" smtClean="0"/>
              <a:t>)</a:t>
            </a:r>
          </a:p>
          <a:p>
            <a:pPr>
              <a:buNone/>
            </a:pPr>
            <a:r>
              <a:rPr lang="fr-FR" dirty="0" smtClean="0"/>
              <a:t>    -   Les universitaires</a:t>
            </a:r>
          </a:p>
          <a:p>
            <a:pPr>
              <a:buNone/>
            </a:pPr>
            <a:r>
              <a:rPr lang="fr-FR" dirty="0" smtClean="0"/>
              <a:t>    -   Les </a:t>
            </a:r>
            <a:r>
              <a:rPr lang="fr-FR" dirty="0" smtClean="0"/>
              <a:t>promoteurs </a:t>
            </a:r>
            <a:r>
              <a:rPr lang="fr-FR" dirty="0" smtClean="0"/>
              <a:t>immobiliers</a:t>
            </a:r>
          </a:p>
          <a:p>
            <a:r>
              <a:rPr lang="fr-FR" dirty="0" smtClean="0"/>
              <a:t>-</a:t>
            </a:r>
            <a:r>
              <a:rPr lang="fr-FR" dirty="0" smtClean="0"/>
              <a:t> </a:t>
            </a:r>
            <a:r>
              <a:rPr lang="fr-FR" dirty="0" smtClean="0"/>
              <a:t>La société civile</a:t>
            </a:r>
            <a:endParaRPr lang="fr-FR" dirty="0"/>
          </a:p>
        </p:txBody>
      </p:sp>
    </p:spTree>
    <p:extLst>
      <p:ext uri="{BB962C8B-B14F-4D97-AF65-F5344CB8AC3E}">
        <p14:creationId xmlns="" xmlns:p14="http://schemas.microsoft.com/office/powerpoint/2010/main" val="343823117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44690" y="-24"/>
            <a:ext cx="7470648" cy="1143000"/>
          </a:xfrm>
        </p:spPr>
        <p:txBody>
          <a:bodyPr/>
          <a:lstStyle/>
          <a:p>
            <a:pPr algn="ctr"/>
            <a:r>
              <a:rPr lang="fr-FR" sz="5400" b="1" i="1" u="sng" dirty="0" smtClean="0">
                <a:solidFill>
                  <a:srgbClr val="00B0F0"/>
                </a:solidFill>
                <a:latin typeface="Constantia" pitchFamily="18" charset="0"/>
              </a:rPr>
              <a:t>Conclusion</a:t>
            </a:r>
            <a:r>
              <a:rPr lang="fr-FR" b="1" i="1" u="sng" dirty="0" smtClean="0">
                <a:solidFill>
                  <a:srgbClr val="00B0F0"/>
                </a:solidFill>
                <a:latin typeface="Constantia" pitchFamily="18" charset="0"/>
              </a:rPr>
              <a:t> :</a:t>
            </a:r>
            <a:endParaRPr lang="fr-FR" b="1" i="1" u="sng" dirty="0">
              <a:solidFill>
                <a:srgbClr val="00B0F0"/>
              </a:solidFill>
              <a:latin typeface="Constantia" pitchFamily="18" charset="0"/>
            </a:endParaRPr>
          </a:p>
        </p:txBody>
      </p:sp>
      <p:sp>
        <p:nvSpPr>
          <p:cNvPr id="3" name="Rogner un rectangle avec un coin diagonal 2"/>
          <p:cNvSpPr/>
          <p:nvPr/>
        </p:nvSpPr>
        <p:spPr>
          <a:xfrm>
            <a:off x="785786" y="1357298"/>
            <a:ext cx="7572428" cy="4572032"/>
          </a:xfrm>
          <a:prstGeom prst="snip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i="1" dirty="0" smtClean="0">
                <a:solidFill>
                  <a:schemeClr val="bg2"/>
                </a:solidFill>
              </a:rPr>
              <a:t>Barcelone</a:t>
            </a:r>
            <a:r>
              <a:rPr lang="fr-FR" sz="2000" b="1" dirty="0" smtClean="0"/>
              <a:t> </a:t>
            </a:r>
            <a:r>
              <a:rPr lang="fr-FR" sz="2000" dirty="0" smtClean="0"/>
              <a:t>est une ville ouverte et tolérante qui doit une grande partie de son caractère à sa longue histoire, </a:t>
            </a:r>
          </a:p>
          <a:p>
            <a:pPr algn="ctr"/>
            <a:r>
              <a:rPr lang="fr-FR" sz="2000" dirty="0" smtClean="0"/>
              <a:t>Ayant été fondée par les Romains, la ville devint, actuellement, l’une des principales destinations touristiques en Europe et pour de nombreuses raisons. La ville a su garder son identité sans renoncer à la cohabitation, elle a excellé dans le design sans perdre ses traditions et est devenue une capitale cosmopolite sans oublier ses coutumes. Nous sommes dans une ville privilégiée, qui évolue et se réinvente tout en restant elle-même. </a:t>
            </a:r>
          </a:p>
          <a:p>
            <a:pPr algn="ctr"/>
            <a:r>
              <a:rPr lang="fr-FR" sz="2000" dirty="0" smtClean="0"/>
              <a:t>   </a:t>
            </a:r>
            <a:endParaRPr lang="fr-FR" sz="2000" dirty="0"/>
          </a:p>
        </p:txBody>
      </p:sp>
    </p:spTree>
    <p:extLst>
      <p:ext uri="{BB962C8B-B14F-4D97-AF65-F5344CB8AC3E}">
        <p14:creationId xmlns="" xmlns:p14="http://schemas.microsoft.com/office/powerpoint/2010/main" val="4068957956"/>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b="1" i="1" u="sng" dirty="0" smtClean="0">
                <a:solidFill>
                  <a:srgbClr val="00B0F0"/>
                </a:solidFill>
                <a:latin typeface="Constantia" pitchFamily="18" charset="0"/>
              </a:rPr>
              <a:t>Introduction</a:t>
            </a:r>
            <a:r>
              <a:rPr lang="fr-FR" b="1" i="1" u="sng" dirty="0" smtClean="0">
                <a:solidFill>
                  <a:srgbClr val="00B0F0"/>
                </a:solidFill>
              </a:rPr>
              <a:t> :</a:t>
            </a:r>
            <a:endParaRPr lang="fr-FR" dirty="0"/>
          </a:p>
        </p:txBody>
      </p:sp>
      <p:sp>
        <p:nvSpPr>
          <p:cNvPr id="6" name="Parchemin horizontal 5"/>
          <p:cNvSpPr/>
          <p:nvPr/>
        </p:nvSpPr>
        <p:spPr>
          <a:xfrm>
            <a:off x="899592" y="1766927"/>
            <a:ext cx="7056784" cy="5112568"/>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 La ville</a:t>
            </a:r>
            <a:r>
              <a:rPr lang="fr-FR" b="1" i="1" u="sng" dirty="0" smtClean="0"/>
              <a:t> </a:t>
            </a:r>
            <a:r>
              <a:rPr lang="fr-FR" dirty="0" smtClean="0"/>
              <a:t>n’est pas une nécessité naturelle mais celui d’une nécessité historique qui a un début est peut avoir une fin, néanmoins la ville demeure une création historique particulière, elle na pas toujours exister mais est apparus a un certain moment de l’évolution des sociétés.</a:t>
            </a:r>
          </a:p>
          <a:p>
            <a:r>
              <a:rPr lang="fr-FR" dirty="0" smtClean="0"/>
              <a:t>    Il devient donc important d’expliquer l’origine de la ville dans le monde antique et de rappeler les grands changements survenu dans l’organisation de la production qui a provoqué un bond de la croissance urbaine et l’évolution de la structure et l’architecture de la ville.</a:t>
            </a:r>
          </a:p>
        </p:txBody>
      </p:sp>
    </p:spTree>
    <p:extLst>
      <p:ext uri="{BB962C8B-B14F-4D97-AF65-F5344CB8AC3E}">
        <p14:creationId xmlns="" xmlns:p14="http://schemas.microsoft.com/office/powerpoint/2010/main" val="2800314741"/>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i="1" u="sng" dirty="0" smtClean="0">
                <a:solidFill>
                  <a:srgbClr val="00B0F0"/>
                </a:solidFill>
                <a:latin typeface="Constantia" pitchFamily="18" charset="0"/>
              </a:rPr>
              <a:t>1-Présentation de la ville de Barcelone</a:t>
            </a:r>
            <a:endParaRPr lang="fr-FR" dirty="0"/>
          </a:p>
        </p:txBody>
      </p:sp>
      <p:sp>
        <p:nvSpPr>
          <p:cNvPr id="4" name="Espace réservé du texte 3"/>
          <p:cNvSpPr>
            <a:spLocks noGrp="1"/>
          </p:cNvSpPr>
          <p:nvPr>
            <p:ph type="body" idx="1"/>
          </p:nvPr>
        </p:nvSpPr>
        <p:spPr/>
        <p:txBody>
          <a:bodyPr>
            <a:normAutofit lnSpcReduction="10000"/>
          </a:bodyPr>
          <a:lstStyle/>
          <a:p>
            <a:pPr lvl="0"/>
            <a:r>
              <a:rPr lang="fr-FR" i="1" u="sng" dirty="0">
                <a:solidFill>
                  <a:srgbClr val="00B0F0"/>
                </a:solidFill>
              </a:rPr>
              <a:t>Présentation de l’Espagne :</a:t>
            </a:r>
            <a:endParaRPr lang="fr-FR" dirty="0" smtClean="0">
              <a:solidFill>
                <a:srgbClr val="00B0F0"/>
              </a:solidFill>
            </a:endParaRPr>
          </a:p>
          <a:p>
            <a:endParaRPr lang="fr-FR" dirty="0"/>
          </a:p>
        </p:txBody>
      </p:sp>
      <p:sp>
        <p:nvSpPr>
          <p:cNvPr id="5" name="Espace réservé du contenu 4"/>
          <p:cNvSpPr>
            <a:spLocks noGrp="1"/>
          </p:cNvSpPr>
          <p:nvPr>
            <p:ph sz="quarter" idx="2"/>
          </p:nvPr>
        </p:nvSpPr>
        <p:spPr/>
        <p:txBody>
          <a:bodyPr>
            <a:normAutofit/>
          </a:bodyPr>
          <a:lstStyle/>
          <a:p>
            <a:pPr>
              <a:buNone/>
            </a:pPr>
            <a:r>
              <a:rPr lang="fr-FR" dirty="0" smtClean="0"/>
              <a:t>L’Espagne, est un pays d'Europe du sud et de l'Ouest qui occupe la plus grande partie de la péninsule Ibérique. Le pays compte 46 millions d'habitants, ce qui en fait le 29</a:t>
            </a:r>
            <a:r>
              <a:rPr lang="fr-FR" baseline="30000" dirty="0" smtClean="0"/>
              <a:t>e</a:t>
            </a:r>
            <a:r>
              <a:rPr lang="fr-FR" dirty="0" smtClean="0"/>
              <a:t> pays au monde en termes de population</a:t>
            </a:r>
          </a:p>
        </p:txBody>
      </p:sp>
      <p:pic>
        <p:nvPicPr>
          <p:cNvPr id="8" name="Espace réservé du contenu 7" descr="C:\Users\Rezak\Desktop\projet finale barcelone\plan\Carte_Espagne.jpg"/>
          <p:cNvPicPr>
            <a:picLocks noGrp="1"/>
          </p:cNvPicPr>
          <p:nvPr>
            <p:ph sz="quarter" idx="4"/>
          </p:nvPr>
        </p:nvPicPr>
        <p:blipFill>
          <a:blip r:embed="rId2" cstate="print"/>
          <a:stretch>
            <a:fillRect/>
          </a:stretch>
        </p:blipFill>
        <p:spPr bwMode="auto">
          <a:xfrm>
            <a:off x="5067318" y="2362200"/>
            <a:ext cx="3197188" cy="3763963"/>
          </a:xfrm>
          <a:prstGeom prst="rect">
            <a:avLst/>
          </a:prstGeom>
          <a:noFill/>
          <a:ln w="9525">
            <a:noFill/>
            <a:miter lim="800000"/>
            <a:headEnd/>
            <a:tailEnd/>
          </a:ln>
        </p:spPr>
      </p:pic>
    </p:spTree>
    <p:extLst>
      <p:ext uri="{BB962C8B-B14F-4D97-AF65-F5344CB8AC3E}">
        <p14:creationId xmlns="" xmlns:p14="http://schemas.microsoft.com/office/powerpoint/2010/main" val="354846978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from="(-#ppt_w/2)" to="(#ppt_x)" calcmode="lin" valueType="num">
                                      <p:cBhvr>
                                        <p:cTn id="7" dur="600" fill="hold">
                                          <p:stCondLst>
                                            <p:cond delay="0"/>
                                          </p:stCondLst>
                                        </p:cTn>
                                        <p:tgtEl>
                                          <p:spTgt spid="8"/>
                                        </p:tgtEl>
                                        <p:attrNameLst>
                                          <p:attrName>ppt_x</p:attrName>
                                        </p:attrNameLst>
                                      </p:cBhvr>
                                    </p:anim>
                                    <p:anim from="0" to="-1.0" calcmode="lin" valueType="num">
                                      <p:cBhvr>
                                        <p:cTn id="8" dur="200" decel="50000" autoRev="1" fill="hold">
                                          <p:stCondLst>
                                            <p:cond delay="600"/>
                                          </p:stCondLst>
                                        </p:cTn>
                                        <p:tgtEl>
                                          <p:spTgt spid="8"/>
                                        </p:tgtEl>
                                        <p:attrNameLst>
                                          <p:attrName>xshear</p:attrName>
                                        </p:attrNameLst>
                                      </p:cBhvr>
                                    </p:anim>
                                    <p:animScale>
                                      <p:cBhvr>
                                        <p:cTn id="9" dur="200" decel="100000" autoRev="1" fill="hold">
                                          <p:stCondLst>
                                            <p:cond delay="600"/>
                                          </p:stCondLst>
                                        </p:cTn>
                                        <p:tgtEl>
                                          <p:spTgt spid="8"/>
                                        </p:tgtEl>
                                      </p:cBhvr>
                                      <p:from x="100000" y="100000"/>
                                      <p:to x="80000" y="100000"/>
                                    </p:animScale>
                                    <p:anim by="(#ppt_h/3+#ppt_w*0.1)" calcmode="lin" valueType="num">
                                      <p:cBhvr additive="sum">
                                        <p:cTn id="10"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2-le </a:t>
            </a:r>
            <a:r>
              <a:rPr lang="fr-FR" b="1" dirty="0"/>
              <a:t>site de la ville de Barcelone:</a:t>
            </a:r>
            <a:endParaRPr lang="fr-FR" dirty="0"/>
          </a:p>
        </p:txBody>
      </p:sp>
      <p:sp>
        <p:nvSpPr>
          <p:cNvPr id="3" name="Espace réservé du contenu 2"/>
          <p:cNvSpPr>
            <a:spLocks noGrp="1"/>
          </p:cNvSpPr>
          <p:nvPr>
            <p:ph sz="quarter" idx="2"/>
          </p:nvPr>
        </p:nvSpPr>
        <p:spPr>
          <a:xfrm>
            <a:off x="457200" y="1340768"/>
            <a:ext cx="4040188" cy="5112568"/>
          </a:xfrm>
        </p:spPr>
        <p:txBody>
          <a:bodyPr>
            <a:normAutofit fontScale="85000" lnSpcReduction="10000"/>
          </a:bodyPr>
          <a:lstStyle/>
          <a:p>
            <a:pPr fontAlgn="t"/>
            <a:r>
              <a:rPr lang="fr-FR" dirty="0"/>
              <a:t>Barcelone (espagnol et catalan de Barcelone), situé dans la partie nord de la péninsule ibérique sur la côte méditerranéenne entre les estuaires des rivières Llobregat et </a:t>
            </a:r>
            <a:r>
              <a:rPr lang="fr-FR" dirty="0" err="1"/>
              <a:t>Bezios</a:t>
            </a:r>
            <a:r>
              <a:rPr lang="fr-FR" dirty="0"/>
              <a:t>. Environ 160 km des Pyrénées est la deuxième plus grande ville d'Espagne après Madrid, la capitale de la Catalogne et la province de Barcelone. Une population d'environ 1,6 million de personnes, la population de la banlieue de la ville </a:t>
            </a:r>
            <a:r>
              <a:rPr lang="fr-FR" dirty="0" err="1"/>
              <a:t>Viady</a:t>
            </a:r>
            <a:r>
              <a:rPr lang="fr-FR" dirty="0"/>
              <a:t> quatre millions de </a:t>
            </a:r>
            <a:r>
              <a:rPr lang="fr-FR" dirty="0" smtClean="0"/>
              <a:t>personne</a:t>
            </a:r>
            <a:r>
              <a:rPr lang="fr-FR" dirty="0"/>
              <a:t> </a:t>
            </a:r>
            <a:r>
              <a:rPr lang="fr-FR" dirty="0" smtClean="0"/>
              <a:t>.</a:t>
            </a:r>
            <a:endParaRPr lang="fr-FR" dirty="0"/>
          </a:p>
          <a:p>
            <a:endParaRPr lang="fr-FR" dirty="0"/>
          </a:p>
        </p:txBody>
      </p:sp>
      <p:pic>
        <p:nvPicPr>
          <p:cNvPr id="1027" name="Picture 3"/>
          <p:cNvPicPr>
            <a:picLocks noGrp="1" noChangeAspect="1" noChangeArrowheads="1"/>
          </p:cNvPicPr>
          <p:nvPr>
            <p:ph sz="quarter" idx="4"/>
          </p:nvPr>
        </p:nvPicPr>
        <p:blipFill>
          <a:blip r:embed="rId2">
            <a:extLst>
              <a:ext uri="{28A0092B-C50C-407E-A947-70E740481C1C}">
                <a14:useLocalDpi xmlns="" xmlns:a14="http://schemas.microsoft.com/office/drawing/2010/main" val="0"/>
              </a:ext>
            </a:extLst>
          </a:blip>
          <a:srcRect/>
          <a:stretch>
            <a:fillRect/>
          </a:stretch>
        </p:blipFill>
        <p:spPr bwMode="auto">
          <a:xfrm>
            <a:off x="4716016" y="4149080"/>
            <a:ext cx="4041775" cy="24519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 name="Picture 2"/>
          <p:cNvPicPr>
            <a:picLocks noGrp="1" noChangeAspect="1" noChangeArrowheads="1"/>
          </p:cNvPicPr>
          <p:nvPr>
            <p:ph sz="quarter" idx="4294967295"/>
          </p:nvPr>
        </p:nvPicPr>
        <p:blipFill>
          <a:blip r:embed="rId3">
            <a:extLst>
              <a:ext uri="{28A0092B-C50C-407E-A947-70E740481C1C}">
                <a14:useLocalDpi xmlns="" xmlns:a14="http://schemas.microsoft.com/office/drawing/2010/main" val="0"/>
              </a:ext>
            </a:extLst>
          </a:blip>
          <a:srcRect/>
          <a:stretch>
            <a:fillRect/>
          </a:stretch>
        </p:blipFill>
        <p:spPr bwMode="auto">
          <a:xfrm>
            <a:off x="4716016" y="1340768"/>
            <a:ext cx="4041775" cy="2663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56967272"/>
      </p:ext>
    </p:extLst>
  </p:cSld>
  <p:clrMapOvr>
    <a:masterClrMapping/>
  </p:clrMapOvr>
  <p:transition spd="slow">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p:cNvSpPr>
            <a:spLocks noGrp="1"/>
          </p:cNvSpPr>
          <p:nvPr>
            <p:ph type="title"/>
          </p:nvPr>
        </p:nvSpPr>
        <p:spPr/>
        <p:txBody>
          <a:bodyPr>
            <a:normAutofit fontScale="90000"/>
          </a:bodyPr>
          <a:lstStyle/>
          <a:p>
            <a:r>
              <a:rPr lang="fr-FR" i="1" u="sng" dirty="0" smtClean="0">
                <a:solidFill>
                  <a:srgbClr val="00B0F0"/>
                </a:solidFill>
                <a:latin typeface="Constantia" pitchFamily="18" charset="0"/>
              </a:rPr>
              <a:t>3-</a:t>
            </a:r>
            <a:r>
              <a:rPr lang="fr-FR" b="1" i="1" u="sng" dirty="0" smtClean="0">
                <a:solidFill>
                  <a:srgbClr val="00B0F0"/>
                </a:solidFill>
                <a:latin typeface="Constantia" pitchFamily="18" charset="0"/>
              </a:rPr>
              <a:t> Situation de la ville de Barcelone :</a:t>
            </a:r>
            <a:endParaRPr lang="fr-FR" dirty="0"/>
          </a:p>
        </p:txBody>
      </p:sp>
      <p:sp>
        <p:nvSpPr>
          <p:cNvPr id="10" name="Espace réservé du contenu 9"/>
          <p:cNvSpPr>
            <a:spLocks noGrp="1"/>
          </p:cNvSpPr>
          <p:nvPr>
            <p:ph sz="half" idx="1"/>
          </p:nvPr>
        </p:nvSpPr>
        <p:spPr>
          <a:xfrm>
            <a:off x="457200" y="1600201"/>
            <a:ext cx="4038600" cy="4277072"/>
          </a:xfrm>
        </p:spPr>
        <p:txBody>
          <a:bodyPr>
            <a:normAutofit fontScale="92500" lnSpcReduction="20000"/>
          </a:bodyPr>
          <a:lstStyle/>
          <a:p>
            <a:r>
              <a:rPr lang="fr-FR" sz="2400" dirty="0"/>
              <a:t>En espagnol </a:t>
            </a:r>
            <a:r>
              <a:rPr lang="fr-FR" sz="2400" b="1" i="1" dirty="0">
                <a:solidFill>
                  <a:srgbClr val="00B0F0"/>
                </a:solidFill>
              </a:rPr>
              <a:t>Barcelona</a:t>
            </a:r>
            <a:r>
              <a:rPr lang="fr-FR" sz="2400" dirty="0"/>
              <a:t>, ville du nord-est de l’Espagne, capitale de la communauté autonome de Catalogne, au pied de la colline de </a:t>
            </a:r>
            <a:r>
              <a:rPr lang="fr-FR" sz="2400" dirty="0" err="1"/>
              <a:t>Montjuich</a:t>
            </a:r>
            <a:r>
              <a:rPr lang="fr-FR" sz="2400" dirty="0"/>
              <a:t> et du massif du </a:t>
            </a:r>
            <a:r>
              <a:rPr lang="fr-FR" sz="2400" dirty="0" err="1"/>
              <a:t>Tibidabo</a:t>
            </a:r>
            <a:r>
              <a:rPr lang="fr-FR" sz="2400" dirty="0"/>
              <a:t>. En Espagne, est la capitale</a:t>
            </a:r>
          </a:p>
          <a:p>
            <a:r>
              <a:rPr lang="fr-FR" sz="2400" dirty="0" smtClean="0"/>
              <a:t>administrative et économique de la Catalogne, Elle est la deuxième ville de l'État espagnol en termes de population et d'activités.</a:t>
            </a:r>
          </a:p>
          <a:p>
            <a:endParaRPr lang="fr-FR" sz="2400" dirty="0" smtClean="0"/>
          </a:p>
          <a:p>
            <a:endParaRPr lang="fr-FR" sz="2400" dirty="0"/>
          </a:p>
        </p:txBody>
      </p:sp>
      <p:pic>
        <p:nvPicPr>
          <p:cNvPr id="12" name="Picture 2"/>
          <p:cNvPicPr>
            <a:picLocks noGrp="1" noChangeAspect="1" noChangeArrowheads="1"/>
          </p:cNvPicPr>
          <p:nvPr>
            <p:ph sz="half" idx="2"/>
          </p:nvPr>
        </p:nvPicPr>
        <p:blipFill>
          <a:blip r:embed="rId2" cstate="print"/>
          <a:stretch>
            <a:fillRect/>
          </a:stretch>
        </p:blipFill>
        <p:spPr bwMode="auto">
          <a:xfrm>
            <a:off x="5048250" y="2434431"/>
            <a:ext cx="3238500" cy="2857500"/>
          </a:xfrm>
          <a:prstGeom prst="rect">
            <a:avLst/>
          </a:prstGeom>
          <a:noFill/>
          <a:ln w="9525">
            <a:noFill/>
            <a:miter lim="800000"/>
            <a:headEnd/>
            <a:tailEnd/>
          </a:ln>
          <a:effectLst/>
        </p:spPr>
      </p:pic>
      <p:sp>
        <p:nvSpPr>
          <p:cNvPr id="14" name="Rectangle avec flèche vers le haut 13"/>
          <p:cNvSpPr/>
          <p:nvPr/>
        </p:nvSpPr>
        <p:spPr>
          <a:xfrm>
            <a:off x="1547664" y="5985284"/>
            <a:ext cx="1728192" cy="684076"/>
          </a:xfrm>
          <a:prstGeom prst="up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bg2"/>
                </a:solidFill>
              </a:rPr>
              <a:t>BARCELONE</a:t>
            </a:r>
            <a:endParaRPr lang="fr-FR" dirty="0">
              <a:solidFill>
                <a:schemeClr val="bg2"/>
              </a:solidFill>
            </a:endParaRPr>
          </a:p>
        </p:txBody>
      </p:sp>
    </p:spTree>
    <p:extLst>
      <p:ext uri="{BB962C8B-B14F-4D97-AF65-F5344CB8AC3E}">
        <p14:creationId xmlns="" xmlns:p14="http://schemas.microsoft.com/office/powerpoint/2010/main" val="4643607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edge">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1331640" y="476672"/>
            <a:ext cx="6336704" cy="29523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None/>
            </a:pPr>
            <a:r>
              <a:rPr lang="fr-FR" dirty="0" smtClean="0"/>
              <a:t>Barcelone se trouve sur la côte, au bord de la mer Méditerranée, entre les embouchures des fleuves </a:t>
            </a:r>
            <a:r>
              <a:rPr lang="fr-FR" dirty="0" err="1" smtClean="0"/>
              <a:t>Besòs</a:t>
            </a:r>
            <a:r>
              <a:rPr lang="fr-FR" dirty="0" smtClean="0"/>
              <a:t> et Llobregat. La commune est limitée :</a:t>
            </a:r>
          </a:p>
          <a:p>
            <a:pPr lvl="0"/>
            <a:r>
              <a:rPr lang="fr-FR" dirty="0" smtClean="0"/>
              <a:t>au nord par les communes de Santa </a:t>
            </a:r>
            <a:r>
              <a:rPr lang="fr-FR" dirty="0" err="1" smtClean="0"/>
              <a:t>Coloma</a:t>
            </a:r>
            <a:r>
              <a:rPr lang="fr-FR" dirty="0" smtClean="0"/>
              <a:t> de </a:t>
            </a:r>
            <a:r>
              <a:rPr lang="fr-FR" dirty="0" err="1" smtClean="0"/>
              <a:t>Gramenet</a:t>
            </a:r>
            <a:r>
              <a:rPr lang="fr-FR" dirty="0" smtClean="0"/>
              <a:t> et Sant </a:t>
            </a:r>
            <a:r>
              <a:rPr lang="fr-FR" dirty="0" err="1" smtClean="0"/>
              <a:t>Adrià</a:t>
            </a:r>
            <a:r>
              <a:rPr lang="fr-FR" dirty="0" smtClean="0"/>
              <a:t> </a:t>
            </a:r>
            <a:r>
              <a:rPr lang="fr-FR" dirty="0" err="1" smtClean="0"/>
              <a:t>del</a:t>
            </a:r>
            <a:r>
              <a:rPr lang="fr-FR" dirty="0" smtClean="0"/>
              <a:t> </a:t>
            </a:r>
            <a:r>
              <a:rPr lang="fr-FR" dirty="0" err="1" smtClean="0"/>
              <a:t>Besòs</a:t>
            </a:r>
            <a:r>
              <a:rPr lang="fr-FR" dirty="0" smtClean="0"/>
              <a:t> ;</a:t>
            </a:r>
          </a:p>
          <a:p>
            <a:pPr lvl="0"/>
            <a:r>
              <a:rPr lang="fr-FR" dirty="0" smtClean="0"/>
              <a:t>à l'ouest par les communes de </a:t>
            </a:r>
            <a:r>
              <a:rPr lang="fr-FR" dirty="0" err="1" smtClean="0"/>
              <a:t>Montcada</a:t>
            </a:r>
            <a:r>
              <a:rPr lang="fr-FR" dirty="0" smtClean="0"/>
              <a:t>-i-</a:t>
            </a:r>
            <a:r>
              <a:rPr lang="fr-FR" dirty="0" err="1" smtClean="0"/>
              <a:t>Reixac</a:t>
            </a:r>
            <a:r>
              <a:rPr lang="fr-FR" dirty="0" smtClean="0"/>
              <a:t> et Sant </a:t>
            </a:r>
            <a:r>
              <a:rPr lang="fr-FR" dirty="0" err="1" smtClean="0"/>
              <a:t>Cugat</a:t>
            </a:r>
            <a:r>
              <a:rPr lang="fr-FR" dirty="0" smtClean="0"/>
              <a:t> </a:t>
            </a:r>
            <a:r>
              <a:rPr lang="fr-FR" dirty="0" err="1" smtClean="0"/>
              <a:t>del</a:t>
            </a:r>
            <a:r>
              <a:rPr lang="fr-FR" dirty="0" smtClean="0"/>
              <a:t> Vallès ;</a:t>
            </a:r>
          </a:p>
          <a:p>
            <a:pPr lvl="0"/>
            <a:r>
              <a:rPr lang="fr-FR" dirty="0" smtClean="0"/>
              <a:t>au sud par la zone franche (L'</a:t>
            </a:r>
            <a:r>
              <a:rPr lang="fr-FR" dirty="0" err="1" smtClean="0"/>
              <a:t>Hospitalet</a:t>
            </a:r>
            <a:r>
              <a:rPr lang="fr-FR" dirty="0" smtClean="0"/>
              <a:t> et </a:t>
            </a:r>
            <a:r>
              <a:rPr lang="fr-FR" dirty="0" err="1" smtClean="0"/>
              <a:t>Esplugues</a:t>
            </a:r>
            <a:r>
              <a:rPr lang="fr-FR" dirty="0" smtClean="0"/>
              <a:t> de Llobregat) ;</a:t>
            </a:r>
          </a:p>
          <a:p>
            <a:pPr lvl="0"/>
            <a:r>
              <a:rPr lang="fr-FR" dirty="0" smtClean="0"/>
              <a:t>à l'est par la mer.</a:t>
            </a:r>
          </a:p>
        </p:txBody>
      </p:sp>
      <p:pic>
        <p:nvPicPr>
          <p:cNvPr id="8" name="Image 7" descr="D:\PROJET FINAL BARCELONE\Nouveau dossier\spip.php_fichiers\arton162.jpg"/>
          <p:cNvPicPr/>
          <p:nvPr/>
        </p:nvPicPr>
        <p:blipFill>
          <a:blip r:embed="rId2" cstate="print"/>
          <a:srcRect/>
          <a:stretch>
            <a:fillRect/>
          </a:stretch>
        </p:blipFill>
        <p:spPr bwMode="auto">
          <a:xfrm>
            <a:off x="4499992" y="4221088"/>
            <a:ext cx="4355976" cy="2436373"/>
          </a:xfrm>
          <a:prstGeom prst="rect">
            <a:avLst/>
          </a:prstGeom>
          <a:noFill/>
          <a:ln w="9525">
            <a:noFill/>
            <a:miter lim="800000"/>
            <a:headEnd/>
            <a:tailEnd/>
          </a:ln>
        </p:spPr>
      </p:pic>
      <p:pic>
        <p:nvPicPr>
          <p:cNvPr id="9" name="Image 8"/>
          <p:cNvPicPr/>
          <p:nvPr/>
        </p:nvPicPr>
        <p:blipFill>
          <a:blip r:embed="rId3" cstate="print"/>
          <a:srcRect/>
          <a:stretch>
            <a:fillRect/>
          </a:stretch>
        </p:blipFill>
        <p:spPr bwMode="auto">
          <a:xfrm>
            <a:off x="251520" y="4221088"/>
            <a:ext cx="3744416" cy="2436373"/>
          </a:xfrm>
          <a:prstGeom prst="rect">
            <a:avLst/>
          </a:prstGeom>
          <a:noFill/>
          <a:ln w="9525">
            <a:noFill/>
            <a:miter lim="800000"/>
            <a:headEnd/>
            <a:tailEnd/>
          </a:ln>
        </p:spPr>
      </p:pic>
    </p:spTree>
    <p:extLst>
      <p:ext uri="{BB962C8B-B14F-4D97-AF65-F5344CB8AC3E}">
        <p14:creationId xmlns="" xmlns:p14="http://schemas.microsoft.com/office/powerpoint/2010/main" val="3758817888"/>
      </p:ext>
    </p:extLst>
  </p:cSld>
  <p:clrMapOvr>
    <a:masterClrMapping/>
  </p:clrMapOvr>
  <mc:AlternateContent xmlns:mc="http://schemas.openxmlformats.org/markup-compatibility/2006">
    <mc:Choice xmlns=""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0.07136 0.00208 L -0.38646 3.80204E-6 " pathEditMode="relative" rAng="0" ptsTypes="AA">
                                      <p:cBhvr>
                                        <p:cTn id="6" dur="2000" fill="hold"/>
                                        <p:tgtEl>
                                          <p:spTgt spid="8"/>
                                        </p:tgtEl>
                                        <p:attrNameLst>
                                          <p:attrName>ppt_x</p:attrName>
                                          <p:attrName>ppt_y</p:attrName>
                                        </p:attrNameLst>
                                      </p:cBhvr>
                                      <p:rCtr x="-15800" y="-100"/>
                                    </p:animMotion>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0.0691 -0.00764 L 0.40573 4.15356E-6 " pathEditMode="relative" rAng="0" ptsTypes="AA">
                                      <p:cBhvr>
                                        <p:cTn id="10" dur="2000" fill="hold"/>
                                        <p:tgtEl>
                                          <p:spTgt spid="9"/>
                                        </p:tgtEl>
                                        <p:attrNameLst>
                                          <p:attrName>ppt_x</p:attrName>
                                          <p:attrName>ppt_y</p:attrName>
                                        </p:attrNameLst>
                                      </p:cBhvr>
                                      <p:rCtr x="16800" y="4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b="1" i="1" u="sng" dirty="0" smtClean="0">
                <a:solidFill>
                  <a:srgbClr val="00B0F0"/>
                </a:solidFill>
                <a:latin typeface="Constantia" pitchFamily="18" charset="0"/>
              </a:rPr>
              <a:t>4- Historique de la ville :</a:t>
            </a:r>
            <a:endParaRPr lang="fr-FR" dirty="0"/>
          </a:p>
        </p:txBody>
      </p:sp>
      <p:sp>
        <p:nvSpPr>
          <p:cNvPr id="3" name="Étoile à 32 branches 2"/>
          <p:cNvSpPr/>
          <p:nvPr/>
        </p:nvSpPr>
        <p:spPr>
          <a:xfrm>
            <a:off x="107504" y="1556792"/>
            <a:ext cx="1080120" cy="1440160"/>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200" dirty="0" smtClean="0"/>
              <a:t>Les romain</a:t>
            </a:r>
            <a:endParaRPr lang="fr-FR" sz="1200" dirty="0"/>
          </a:p>
        </p:txBody>
      </p:sp>
      <p:sp>
        <p:nvSpPr>
          <p:cNvPr id="4" name="Arrondir un rectangle à un seul coin 3"/>
          <p:cNvSpPr/>
          <p:nvPr/>
        </p:nvSpPr>
        <p:spPr>
          <a:xfrm>
            <a:off x="1547664" y="1556792"/>
            <a:ext cx="7416824" cy="1440160"/>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dirty="0" smtClean="0"/>
              <a:t>Cependant, la fondation de Barcelone en tant que ville est due au peuple romain. A la fin du 1er siècle av. J-C Pendant l’occupation romaine, Barcelone fut entouré de murailles imposantes. Elles furent maintenues pendant des siècles et furent même agrandies, cette construction limitant la croissance de la ville</a:t>
            </a:r>
            <a:endParaRPr lang="fr-FR" dirty="0"/>
          </a:p>
        </p:txBody>
      </p:sp>
      <p:sp>
        <p:nvSpPr>
          <p:cNvPr id="5" name="Étoile à 32 branches 4"/>
          <p:cNvSpPr/>
          <p:nvPr/>
        </p:nvSpPr>
        <p:spPr>
          <a:xfrm>
            <a:off x="170353" y="3356992"/>
            <a:ext cx="1008112" cy="1368152"/>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400" b="0" i="0" dirty="0" smtClean="0"/>
              <a:t>XI</a:t>
            </a:r>
            <a:r>
              <a:rPr lang="fr-FR" sz="1400" b="0" i="0" baseline="30000" dirty="0" smtClean="0"/>
              <a:t>ème</a:t>
            </a:r>
            <a:r>
              <a:rPr lang="fr-FR" sz="1400" b="0" i="0" dirty="0" smtClean="0"/>
              <a:t> siècle</a:t>
            </a:r>
            <a:endParaRPr lang="fr-FR" sz="1400" dirty="0"/>
          </a:p>
        </p:txBody>
      </p:sp>
      <p:sp>
        <p:nvSpPr>
          <p:cNvPr id="6" name="Étoile à 32 branches 5"/>
          <p:cNvSpPr/>
          <p:nvPr/>
        </p:nvSpPr>
        <p:spPr>
          <a:xfrm>
            <a:off x="170353" y="5157192"/>
            <a:ext cx="1008112" cy="1368152"/>
          </a:xfrm>
          <a:prstGeom prst="star3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sz="1400" dirty="0" smtClean="0"/>
              <a:t>Moyen âge</a:t>
            </a:r>
            <a:endParaRPr lang="fr-FR" sz="1400" dirty="0"/>
          </a:p>
        </p:txBody>
      </p:sp>
      <p:sp>
        <p:nvSpPr>
          <p:cNvPr id="7" name="Arrondir un rectangle à un seul coin 6"/>
          <p:cNvSpPr/>
          <p:nvPr/>
        </p:nvSpPr>
        <p:spPr>
          <a:xfrm>
            <a:off x="1547664" y="3284984"/>
            <a:ext cx="7416824" cy="1512168"/>
          </a:xfrm>
          <a:prstGeom prst="round1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dirty="0" smtClean="0"/>
              <a:t> Barcelone envahit Córdoba et obtint une victoire importante qui apporta richesses et bénéfices économiques.</a:t>
            </a:r>
            <a:br>
              <a:rPr lang="fr-FR" dirty="0" smtClean="0"/>
            </a:br>
            <a:r>
              <a:rPr lang="fr-FR" dirty="0" smtClean="0"/>
              <a:t>la ville d’évoluer à un rythme plus rapide. De plus, les différents comtés s’unirent avec Barcelone alors capitale de la Catalogne, afin d’étendre ses territoires et son influence</a:t>
            </a:r>
            <a:endParaRPr lang="fr-FR" dirty="0"/>
          </a:p>
        </p:txBody>
      </p:sp>
      <p:sp>
        <p:nvSpPr>
          <p:cNvPr id="8" name="Rogner et arrondir un rectangle à un seul coin 7"/>
          <p:cNvSpPr/>
          <p:nvPr/>
        </p:nvSpPr>
        <p:spPr>
          <a:xfrm>
            <a:off x="1547664" y="5013176"/>
            <a:ext cx="7416824" cy="1728192"/>
          </a:xfrm>
          <a:prstGeom prst="snip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fr-FR" dirty="0" smtClean="0"/>
              <a:t> Barcelone vivra une époque florissante en tant que ville et sur tous les aspects. Elle réalisa plusieurs conquêtes territoriales importantes qui agrandirent ses limites, deux nouveaux tronçons de muraille furent construits : un pour protéger les nouvelles villas annexées et qui étaient en dehors des limites des murs romains, l’autre pour protéger les champs de culture </a:t>
            </a:r>
            <a:endParaRPr lang="fr-FR" dirty="0"/>
          </a:p>
        </p:txBody>
      </p:sp>
    </p:spTree>
    <p:extLst>
      <p:ext uri="{BB962C8B-B14F-4D97-AF65-F5344CB8AC3E}">
        <p14:creationId xmlns="" xmlns:p14="http://schemas.microsoft.com/office/powerpoint/2010/main" val="1507918027"/>
      </p:ext>
    </p:extLst>
  </p:cSld>
  <p:clrMapOvr>
    <a:masterClrMapping/>
  </p:clrMapOvr>
  <p:transition spd="slow">
    <p:push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207</TotalTime>
  <Words>2150</Words>
  <Application>Microsoft Office PowerPoint</Application>
  <PresentationFormat>Affichage à l'écran (4:3)</PresentationFormat>
  <Paragraphs>235</Paragraphs>
  <Slides>35</Slides>
  <Notes>4</Notes>
  <HiddenSlides>0</HiddenSlides>
  <MMClips>0</MMClips>
  <ScaleCrop>false</ScaleCrop>
  <HeadingPairs>
    <vt:vector size="4" baseType="variant">
      <vt:variant>
        <vt:lpstr>Thème</vt:lpstr>
      </vt:variant>
      <vt:variant>
        <vt:i4>1</vt:i4>
      </vt:variant>
      <vt:variant>
        <vt:lpstr>Titres des diapositives</vt:lpstr>
      </vt:variant>
      <vt:variant>
        <vt:i4>35</vt:i4>
      </vt:variant>
    </vt:vector>
  </HeadingPairs>
  <TitlesOfParts>
    <vt:vector size="36" baseType="lpstr">
      <vt:lpstr>Apex</vt:lpstr>
      <vt:lpstr>République Algérienne Populaire et Démocratique Ministère de l’enseignement Supérieur et de la recherche Scientifique Université Mentouri – Constantine –  Département de Gestion et Technique Urbaine </vt:lpstr>
      <vt:lpstr>Diapositive 2</vt:lpstr>
      <vt:lpstr>Diapositive 3</vt:lpstr>
      <vt:lpstr>Introduction :</vt:lpstr>
      <vt:lpstr>1-Présentation de la ville de Barcelone</vt:lpstr>
      <vt:lpstr>2-le site de la ville de Barcelone:</vt:lpstr>
      <vt:lpstr>3- Situation de la ville de Barcelone :</vt:lpstr>
      <vt:lpstr>Diapositive 8</vt:lpstr>
      <vt:lpstr>4- Historique de la ville :</vt:lpstr>
      <vt:lpstr>Diapositive 10</vt:lpstr>
      <vt:lpstr>5-L’evolution de population urbaine de la ville de barcelone :</vt:lpstr>
      <vt:lpstr>Diapositive 12</vt:lpstr>
      <vt:lpstr>6-Coté urbanistique  de la ville de Barcelone</vt:lpstr>
      <vt:lpstr>Statue vivante sur La Rambla</vt:lpstr>
      <vt:lpstr>Diapositive 15</vt:lpstr>
      <vt:lpstr>Diapositive 16</vt:lpstr>
      <vt:lpstr>Diapositive 17</vt:lpstr>
      <vt:lpstr>Diapositive 18</vt:lpstr>
      <vt:lpstr>2) L’extension de la ville de Barcelone :</vt:lpstr>
      <vt:lpstr>Diapositive 20</vt:lpstr>
      <vt:lpstr>Diapositive 21</vt:lpstr>
      <vt:lpstr>Le plan Cerdà :</vt:lpstr>
      <vt:lpstr>7-La typologie des trame à Barcelone</vt:lpstr>
      <vt:lpstr>Le plan de Cerdà est un modèle très avant-gardiste pour l’époque, avec un plan en damier qui facilite la circulation des piétons, des voitures et plus tard des transports en commun.</vt:lpstr>
      <vt:lpstr>Diapositive 25</vt:lpstr>
      <vt:lpstr>Diapositive 26</vt:lpstr>
      <vt:lpstr>Les points de repères :</vt:lpstr>
      <vt:lpstr>Le point d’appel :Torre de Collserola</vt:lpstr>
      <vt:lpstr>Diapositive 29</vt:lpstr>
      <vt:lpstr>8-LE DEVLOPPEMENT DURABLE DE BARCELONE : </vt:lpstr>
      <vt:lpstr>Diapositive 31</vt:lpstr>
      <vt:lpstr>Diapositive 32</vt:lpstr>
      <vt:lpstr>Diapositive 33</vt:lpstr>
      <vt:lpstr>9-LES ACTEURS</vt:lpstr>
      <vt:lpstr>Conclusion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dc:title>
  <dc:creator>pc</dc:creator>
  <cp:lastModifiedBy>espace de travail</cp:lastModifiedBy>
  <cp:revision>34</cp:revision>
  <dcterms:created xsi:type="dcterms:W3CDTF">2014-04-07T19:49:16Z</dcterms:created>
  <dcterms:modified xsi:type="dcterms:W3CDTF">2014-04-08T08:13:16Z</dcterms:modified>
</cp:coreProperties>
</file>