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9" r:id="rId14"/>
    <p:sldId id="270" r:id="rId15"/>
    <p:sldId id="271" r:id="rId16"/>
    <p:sldId id="272" r:id="rId17"/>
    <p:sldId id="273" r:id="rId18"/>
    <p:sldId id="274" r:id="rId19"/>
    <p:sldId id="275" r:id="rId20"/>
    <p:sldId id="276" r:id="rId21"/>
    <p:sldId id="277" r:id="rId22"/>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1065213" y="304800"/>
            <a:ext cx="7091361" cy="2793906"/>
          </a:xfrm>
        </p:spPr>
        <p:txBody>
          <a:bodyPr rtlCol="0" anchor="b">
            <a:normAutofit/>
          </a:bodyPr>
          <a:lstStyle>
            <a:lvl1pPr algn="l" rtl="0">
              <a:lnSpc>
                <a:spcPct val="80000"/>
              </a:lnSpc>
              <a:defRPr sz="6000"/>
            </a:lvl1pPr>
          </a:lstStyle>
          <a:p>
            <a:pPr rtl="0"/>
            <a:r>
              <a:rPr lang="es-ES" noProof="0" smtClean="0"/>
              <a:t>Haga clic para modificar el estilo de título del patrón</a:t>
            </a:r>
            <a:endParaRPr lang="es-ES" noProof="0" dirty="0"/>
          </a:p>
        </p:txBody>
      </p:sp>
      <p:sp>
        <p:nvSpPr>
          <p:cNvPr id="3" name="Subtítulo 2"/>
          <p:cNvSpPr>
            <a:spLocks noGrp="1"/>
          </p:cNvSpPr>
          <p:nvPr>
            <p:ph type="subTitle" idx="1"/>
          </p:nvPr>
        </p:nvSpPr>
        <p:spPr>
          <a:xfrm>
            <a:off x="1065213" y="3108804"/>
            <a:ext cx="7091361" cy="838200"/>
          </a:xfrm>
        </p:spPr>
        <p:txBody>
          <a:bodyPr rtlCol="0"/>
          <a:lstStyle>
            <a:lvl1pPr marL="0" indent="0" algn="l" rtl="0">
              <a:spcBef>
                <a:spcPts val="0"/>
              </a:spcBef>
              <a:buNone/>
              <a:defRPr sz="2400">
                <a:solidFill>
                  <a:schemeClr val="accent2"/>
                </a:solidFill>
              </a:defRPr>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r>
              <a:rPr lang="es-ES" noProof="0" smtClean="0"/>
              <a:t>Haga clic para editar el estilo de subtítulo del patrón</a:t>
            </a:r>
            <a:endParaRPr lang="es-ES" noProof="0" dirty="0"/>
          </a:p>
        </p:txBody>
      </p:sp>
      <p:sp>
        <p:nvSpPr>
          <p:cNvPr id="8" name="Marcador de posición de fecha 7"/>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9" name="Marcador de posición de pie de página 8"/>
          <p:cNvSpPr>
            <a:spLocks noGrp="1"/>
          </p:cNvSpPr>
          <p:nvPr>
            <p:ph type="ftr" sz="quarter" idx="11"/>
          </p:nvPr>
        </p:nvSpPr>
        <p:spPr/>
        <p:txBody>
          <a:bodyPr rtlCol="0"/>
          <a:lstStyle/>
          <a:p>
            <a:endParaRPr lang="es-MX"/>
          </a:p>
        </p:txBody>
      </p:sp>
      <p:sp>
        <p:nvSpPr>
          <p:cNvPr id="10" name="Marcador de posición de número de diapositiva 9"/>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33042548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p:txBody>
          <a:bodyPr vert="eaVert"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fecha 3"/>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5" name="Marcador de posición de pie de página 4"/>
          <p:cNvSpPr>
            <a:spLocks noGrp="1"/>
          </p:cNvSpPr>
          <p:nvPr>
            <p:ph type="ftr" sz="quarter" idx="11"/>
          </p:nvPr>
        </p:nvSpPr>
        <p:spPr/>
        <p:txBody>
          <a:bodyPr rtlCol="0"/>
          <a:lstStyle/>
          <a:p>
            <a:endParaRPr lang="es-MX"/>
          </a:p>
        </p:txBody>
      </p:sp>
      <p:sp>
        <p:nvSpPr>
          <p:cNvPr id="6" name="Marcador de posición de número de diapositiva 5"/>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30509342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9865014" y="304801"/>
            <a:ext cx="1715800" cy="5410200"/>
          </a:xfrm>
        </p:spPr>
        <p:txBody>
          <a:bodyPr vert="eaVert" rtlCol="0"/>
          <a:lstStyle/>
          <a:p>
            <a:pPr rtl="0"/>
            <a:r>
              <a:rPr lang="es-ES" noProof="0" smtClean="0"/>
              <a:t>Haga clic para modificar el estilo de título del patrón</a:t>
            </a:r>
            <a:endParaRPr lang="es-ES" noProof="0" dirty="0"/>
          </a:p>
        </p:txBody>
      </p:sp>
      <p:sp>
        <p:nvSpPr>
          <p:cNvPr id="3" name="Marcador de posición de texto vertical 2"/>
          <p:cNvSpPr>
            <a:spLocks noGrp="1"/>
          </p:cNvSpPr>
          <p:nvPr>
            <p:ph type="body" orient="vert" idx="1"/>
          </p:nvPr>
        </p:nvSpPr>
        <p:spPr>
          <a:xfrm>
            <a:off x="2209800" y="304801"/>
            <a:ext cx="7502814" cy="5410200"/>
          </a:xfrm>
        </p:spPr>
        <p:txBody>
          <a:bodyPr vert="eaVert"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fecha 3"/>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5" name="Marcador de posición de pie de página 4"/>
          <p:cNvSpPr>
            <a:spLocks noGrp="1"/>
          </p:cNvSpPr>
          <p:nvPr>
            <p:ph type="ftr" sz="quarter" idx="11"/>
          </p:nvPr>
        </p:nvSpPr>
        <p:spPr/>
        <p:txBody>
          <a:bodyPr rtlCol="0"/>
          <a:lstStyle/>
          <a:p>
            <a:endParaRPr lang="es-MX"/>
          </a:p>
        </p:txBody>
      </p:sp>
      <p:sp>
        <p:nvSpPr>
          <p:cNvPr id="6" name="Marcador de posición de número de diapositiva 5"/>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2320331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contenid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idx="1"/>
          </p:nvPr>
        </p:nvSpPr>
        <p:spPr/>
        <p:txBody>
          <a:bodyPr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fecha 3"/>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5" name="Marcador de posición de pie de página 4"/>
          <p:cNvSpPr>
            <a:spLocks noGrp="1"/>
          </p:cNvSpPr>
          <p:nvPr>
            <p:ph type="ftr" sz="quarter" idx="11"/>
          </p:nvPr>
        </p:nvSpPr>
        <p:spPr/>
        <p:txBody>
          <a:bodyPr rtlCol="0"/>
          <a:lstStyle/>
          <a:p>
            <a:endParaRPr lang="es-MX"/>
          </a:p>
        </p:txBody>
      </p:sp>
      <p:sp>
        <p:nvSpPr>
          <p:cNvPr id="6" name="Marcador de posición de número de diapositiva 5"/>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16244194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5180013" y="1600200"/>
            <a:ext cx="6400801" cy="2486025"/>
          </a:xfrm>
        </p:spPr>
        <p:txBody>
          <a:bodyPr rtlCol="0" anchor="b">
            <a:normAutofit/>
          </a:bodyPr>
          <a:lstStyle>
            <a:lvl1pPr algn="l" rtl="0">
              <a:defRPr sz="5200"/>
            </a:lvl1pPr>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5180011" y="4105029"/>
            <a:ext cx="6400801" cy="914400"/>
          </a:xfrm>
        </p:spPr>
        <p:txBody>
          <a:bodyPr rtlCol="0">
            <a:normAutofit/>
          </a:bodyPr>
          <a:lstStyle>
            <a:lvl1pPr marL="0" indent="0" algn="l" rtl="0">
              <a:buNone/>
              <a:defRPr sz="2000">
                <a:solidFill>
                  <a:schemeClr val="accent2"/>
                </a:solidFill>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es-ES" noProof="0" smtClean="0"/>
              <a:t>Editar el estilo de texto del patrón</a:t>
            </a:r>
          </a:p>
        </p:txBody>
      </p:sp>
      <p:sp>
        <p:nvSpPr>
          <p:cNvPr id="4" name="Marcador de posición de fecha 3"/>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5" name="Marcador de posición de pie de página 4"/>
          <p:cNvSpPr>
            <a:spLocks noGrp="1"/>
          </p:cNvSpPr>
          <p:nvPr>
            <p:ph type="ftr" sz="quarter" idx="11"/>
          </p:nvPr>
        </p:nvSpPr>
        <p:spPr/>
        <p:txBody>
          <a:bodyPr rtlCol="0"/>
          <a:lstStyle/>
          <a:p>
            <a:endParaRPr lang="es-MX"/>
          </a:p>
        </p:txBody>
      </p:sp>
      <p:sp>
        <p:nvSpPr>
          <p:cNvPr id="6" name="Marcador de posición de número de diapositiva 5"/>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27333596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sz="half" idx="1"/>
          </p:nvPr>
        </p:nvSpPr>
        <p:spPr>
          <a:xfrm>
            <a:off x="2208213" y="1600200"/>
            <a:ext cx="4572000" cy="4114800"/>
          </a:xfrm>
        </p:spPr>
        <p:txBody>
          <a:bodyPr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contenido 3"/>
          <p:cNvSpPr>
            <a:spLocks noGrp="1"/>
          </p:cNvSpPr>
          <p:nvPr>
            <p:ph sz="half" idx="2"/>
          </p:nvPr>
        </p:nvSpPr>
        <p:spPr>
          <a:xfrm>
            <a:off x="7008813" y="1600200"/>
            <a:ext cx="4572000" cy="4114800"/>
          </a:xfrm>
        </p:spPr>
        <p:txBody>
          <a:bodyPr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fecha 4"/>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6" name="Marcador de posición de pie de página 5"/>
          <p:cNvSpPr>
            <a:spLocks noGrp="1"/>
          </p:cNvSpPr>
          <p:nvPr>
            <p:ph type="ftr" sz="quarter" idx="11"/>
          </p:nvPr>
        </p:nvSpPr>
        <p:spPr/>
        <p:txBody>
          <a:bodyPr rtlCol="0"/>
          <a:lstStyle/>
          <a:p>
            <a:endParaRPr lang="es-MX"/>
          </a:p>
        </p:txBody>
      </p:sp>
      <p:sp>
        <p:nvSpPr>
          <p:cNvPr id="7" name="Marcador de posición de número de diapositiva 6"/>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17606716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texto 2"/>
          <p:cNvSpPr>
            <a:spLocks noGrp="1"/>
          </p:cNvSpPr>
          <p:nvPr>
            <p:ph type="body" idx="1"/>
          </p:nvPr>
        </p:nvSpPr>
        <p:spPr>
          <a:xfrm>
            <a:off x="2208213" y="1600200"/>
            <a:ext cx="4572000" cy="823912"/>
          </a:xfrm>
        </p:spPr>
        <p:txBody>
          <a:bodyPr rtlCol="0" anchor="ctr">
            <a:noAutofit/>
          </a:bodyPr>
          <a:lstStyle>
            <a:lvl1pPr marL="0" indent="0" algn="l" rtl="0">
              <a:spcBef>
                <a:spcPts val="0"/>
              </a:spcBef>
              <a:buNone/>
              <a:defRPr sz="2100" b="0">
                <a:solidFill>
                  <a:schemeClr val="accent2"/>
                </a:solidFill>
              </a:defRPr>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es-ES" noProof="0" smtClean="0"/>
              <a:t>Editar el estilo de texto del patrón</a:t>
            </a:r>
          </a:p>
        </p:txBody>
      </p:sp>
      <p:sp>
        <p:nvSpPr>
          <p:cNvPr id="4" name="Marcador de posición de contenido 3"/>
          <p:cNvSpPr>
            <a:spLocks noGrp="1"/>
          </p:cNvSpPr>
          <p:nvPr>
            <p:ph sz="half" idx="2"/>
          </p:nvPr>
        </p:nvSpPr>
        <p:spPr>
          <a:xfrm>
            <a:off x="2208213" y="2505075"/>
            <a:ext cx="4572000" cy="3337560"/>
          </a:xfrm>
        </p:spPr>
        <p:txBody>
          <a:bodyPr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5" name="Marcador de posición de texto 4"/>
          <p:cNvSpPr>
            <a:spLocks noGrp="1"/>
          </p:cNvSpPr>
          <p:nvPr>
            <p:ph type="body" sz="quarter" idx="3"/>
          </p:nvPr>
        </p:nvSpPr>
        <p:spPr>
          <a:xfrm>
            <a:off x="7008813" y="1600200"/>
            <a:ext cx="4572000" cy="823912"/>
          </a:xfrm>
        </p:spPr>
        <p:txBody>
          <a:bodyPr rtlCol="0" anchor="ctr">
            <a:noAutofit/>
          </a:bodyPr>
          <a:lstStyle>
            <a:lvl1pPr marL="0" indent="0" algn="l" rtl="0">
              <a:spcBef>
                <a:spcPts val="0"/>
              </a:spcBef>
              <a:buNone/>
              <a:defRPr sz="2100" b="0">
                <a:solidFill>
                  <a:schemeClr val="accent2"/>
                </a:solidFill>
              </a:defRPr>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es-ES" noProof="0" smtClean="0"/>
              <a:t>Editar el estilo de texto del patrón</a:t>
            </a:r>
          </a:p>
        </p:txBody>
      </p:sp>
      <p:sp>
        <p:nvSpPr>
          <p:cNvPr id="6" name="Marcador de posición de contenido 5"/>
          <p:cNvSpPr>
            <a:spLocks noGrp="1"/>
          </p:cNvSpPr>
          <p:nvPr>
            <p:ph sz="quarter" idx="4"/>
          </p:nvPr>
        </p:nvSpPr>
        <p:spPr>
          <a:xfrm>
            <a:off x="7008813" y="2505075"/>
            <a:ext cx="4572000" cy="3337560"/>
          </a:xfrm>
        </p:spPr>
        <p:txBody>
          <a:bodyPr rtlCol="0"/>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7" name="Marcador de posición de fecha 6"/>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8" name="Marcador de posición de pie de página 7"/>
          <p:cNvSpPr>
            <a:spLocks noGrp="1"/>
          </p:cNvSpPr>
          <p:nvPr>
            <p:ph type="ftr" sz="quarter" idx="11"/>
          </p:nvPr>
        </p:nvSpPr>
        <p:spPr/>
        <p:txBody>
          <a:bodyPr rtlCol="0"/>
          <a:lstStyle/>
          <a:p>
            <a:endParaRPr lang="es-MX"/>
          </a:p>
        </p:txBody>
      </p:sp>
      <p:sp>
        <p:nvSpPr>
          <p:cNvPr id="9" name="Marcador de posición de número de diapositiva 8"/>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42189599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rtlCol="0"/>
          <a:lstStyle/>
          <a:p>
            <a:pPr rtl="0"/>
            <a:r>
              <a:rPr lang="es-ES" noProof="0" smtClean="0"/>
              <a:t>Haga clic para modificar el estilo de título del patrón</a:t>
            </a:r>
            <a:endParaRPr lang="es-ES" noProof="0" dirty="0"/>
          </a:p>
        </p:txBody>
      </p:sp>
      <p:sp>
        <p:nvSpPr>
          <p:cNvPr id="3" name="Marcador de posición de fecha 2"/>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4" name="Marcador de posición de pie de página 3"/>
          <p:cNvSpPr>
            <a:spLocks noGrp="1"/>
          </p:cNvSpPr>
          <p:nvPr>
            <p:ph type="ftr" sz="quarter" idx="11"/>
          </p:nvPr>
        </p:nvSpPr>
        <p:spPr/>
        <p:txBody>
          <a:bodyPr rtlCol="0"/>
          <a:lstStyle/>
          <a:p>
            <a:endParaRPr lang="es-MX"/>
          </a:p>
        </p:txBody>
      </p:sp>
      <p:sp>
        <p:nvSpPr>
          <p:cNvPr id="5" name="Marcador de posición de número de diapositiva 4"/>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18542839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Marcador de posición de fecha 1"/>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3" name="Marcador de posición de pie de página 2"/>
          <p:cNvSpPr>
            <a:spLocks noGrp="1"/>
          </p:cNvSpPr>
          <p:nvPr>
            <p:ph type="ftr" sz="quarter" idx="11"/>
          </p:nvPr>
        </p:nvSpPr>
        <p:spPr/>
        <p:txBody>
          <a:bodyPr rtlCol="0"/>
          <a:lstStyle/>
          <a:p>
            <a:endParaRPr lang="es-MX"/>
          </a:p>
        </p:txBody>
      </p:sp>
      <p:sp>
        <p:nvSpPr>
          <p:cNvPr id="4" name="Marcador de posición de número de diapositiva 3"/>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36717052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leyenda">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837612" y="2277477"/>
            <a:ext cx="2743201" cy="2322178"/>
          </a:xfrm>
        </p:spPr>
        <p:txBody>
          <a:bodyPr rtlCol="0" anchor="b">
            <a:normAutofit/>
          </a:bodyPr>
          <a:lstStyle>
            <a:lvl1pPr algn="l" rtl="0">
              <a:defRPr sz="2600">
                <a:solidFill>
                  <a:schemeClr val="accent2"/>
                </a:solidFill>
              </a:defRPr>
            </a:lvl1pPr>
          </a:lstStyle>
          <a:p>
            <a:pPr rtl="0"/>
            <a:r>
              <a:rPr lang="es-ES" noProof="0" smtClean="0"/>
              <a:t>Haga clic para modificar el estilo de título del patrón</a:t>
            </a:r>
            <a:endParaRPr lang="es-ES" noProof="0" dirty="0"/>
          </a:p>
        </p:txBody>
      </p:sp>
      <p:sp>
        <p:nvSpPr>
          <p:cNvPr id="3" name="Marcador de posición de contenido 2"/>
          <p:cNvSpPr>
            <a:spLocks noGrp="1"/>
          </p:cNvSpPr>
          <p:nvPr>
            <p:ph idx="1"/>
          </p:nvPr>
        </p:nvSpPr>
        <p:spPr>
          <a:xfrm>
            <a:off x="1293813" y="533400"/>
            <a:ext cx="6858000" cy="4800600"/>
          </a:xfrm>
        </p:spPr>
        <p:txBody>
          <a:bodyPr rtlCol="0">
            <a:normAutofit/>
          </a:bodyPr>
          <a:lstStyle>
            <a:lvl1pPr algn="l" rtl="0">
              <a:defRPr sz="2400"/>
            </a:lvl1pPr>
            <a:lvl2pPr algn="l" rtl="0">
              <a:defRPr sz="2000"/>
            </a:lvl2pPr>
            <a:lvl3pPr algn="l" rtl="0">
              <a:defRPr sz="1800"/>
            </a:lvl3pPr>
            <a:lvl4pPr algn="l" rtl="0">
              <a:defRPr sz="1600"/>
            </a:lvl4pPr>
            <a:lvl5pPr algn="l" rtl="0">
              <a:defRPr sz="1400"/>
            </a:lvl5pPr>
            <a:lvl6pPr algn="l" rtl="0">
              <a:defRPr sz="1400"/>
            </a:lvl6pPr>
            <a:lvl7pPr algn="l" rtl="0">
              <a:defRPr sz="1400"/>
            </a:lvl7pPr>
            <a:lvl8pPr algn="l" rtl="0">
              <a:defRPr sz="1400"/>
            </a:lvl8pPr>
            <a:lvl9pPr algn="l" rtl="0">
              <a:defRPr sz="1400"/>
            </a:lvl9pPr>
          </a:lstStyle>
          <a:p>
            <a:pPr lvl="0" rtl="0"/>
            <a:r>
              <a:rPr lang="es-ES" noProof="0" smtClean="0"/>
              <a:t>Editar el estilo de texto del patrón</a:t>
            </a:r>
          </a:p>
          <a:p>
            <a:pPr lvl="1" rtl="0"/>
            <a:r>
              <a:rPr lang="es-ES" noProof="0" smtClean="0"/>
              <a:t>Segundo nivel</a:t>
            </a:r>
          </a:p>
          <a:p>
            <a:pPr lvl="2" rtl="0"/>
            <a:r>
              <a:rPr lang="es-ES" noProof="0" smtClean="0"/>
              <a:t>Tercer nivel</a:t>
            </a:r>
          </a:p>
          <a:p>
            <a:pPr lvl="3" rtl="0"/>
            <a:r>
              <a:rPr lang="es-ES" noProof="0" smtClean="0"/>
              <a:t>Cuarto nivel</a:t>
            </a:r>
          </a:p>
          <a:p>
            <a:pPr lvl="4" rtl="0"/>
            <a:r>
              <a:rPr lang="es-ES" noProof="0" smtClean="0"/>
              <a:t>Quinto nivel</a:t>
            </a:r>
            <a:endParaRPr lang="es-ES" noProof="0" dirty="0"/>
          </a:p>
        </p:txBody>
      </p:sp>
      <p:sp>
        <p:nvSpPr>
          <p:cNvPr id="4" name="Marcador de posición de texto 3"/>
          <p:cNvSpPr>
            <a:spLocks noGrp="1"/>
          </p:cNvSpPr>
          <p:nvPr>
            <p:ph type="body" sz="half" idx="2"/>
          </p:nvPr>
        </p:nvSpPr>
        <p:spPr>
          <a:xfrm>
            <a:off x="8837614" y="4583187"/>
            <a:ext cx="2743200" cy="1131813"/>
          </a:xfrm>
        </p:spPr>
        <p:txBody>
          <a:bodyPr rtlCol="0">
            <a:normAutofit/>
          </a:bodyPr>
          <a:lstStyle>
            <a:lvl1pPr marL="0" indent="0" algn="l" rtl="0">
              <a:spcBef>
                <a:spcPts val="1000"/>
              </a:spcBef>
              <a:buNone/>
              <a:defRPr sz="14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es-ES" noProof="0" smtClean="0"/>
              <a:t>Editar el estilo de texto del patrón</a:t>
            </a:r>
          </a:p>
        </p:txBody>
      </p:sp>
      <p:sp>
        <p:nvSpPr>
          <p:cNvPr id="5" name="Marcador de posición de fecha 4"/>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6" name="Marcador de posición de pie de página 5"/>
          <p:cNvSpPr>
            <a:spLocks noGrp="1"/>
          </p:cNvSpPr>
          <p:nvPr>
            <p:ph type="ftr" sz="quarter" idx="11"/>
          </p:nvPr>
        </p:nvSpPr>
        <p:spPr/>
        <p:txBody>
          <a:bodyPr rtlCol="0"/>
          <a:lstStyle/>
          <a:p>
            <a:endParaRPr lang="es-MX"/>
          </a:p>
        </p:txBody>
      </p:sp>
      <p:sp>
        <p:nvSpPr>
          <p:cNvPr id="7" name="Marcador de posición de número de diapositiva 6"/>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24713608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leyenda">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xfrm>
            <a:off x="8837612" y="2277477"/>
            <a:ext cx="2743201" cy="2322178"/>
          </a:xfrm>
        </p:spPr>
        <p:txBody>
          <a:bodyPr rtlCol="0" anchor="b">
            <a:normAutofit/>
          </a:bodyPr>
          <a:lstStyle>
            <a:lvl1pPr algn="l" rtl="0">
              <a:defRPr sz="2600">
                <a:solidFill>
                  <a:schemeClr val="accent2"/>
                </a:solidFill>
              </a:defRPr>
            </a:lvl1pPr>
          </a:lstStyle>
          <a:p>
            <a:pPr rtl="0"/>
            <a:r>
              <a:rPr lang="es-ES" noProof="0" smtClean="0"/>
              <a:t>Haga clic para modificar el estilo de título del patrón</a:t>
            </a:r>
            <a:endParaRPr lang="es-ES" noProof="0" dirty="0"/>
          </a:p>
        </p:txBody>
      </p:sp>
      <p:sp>
        <p:nvSpPr>
          <p:cNvPr id="8" name="Rectángulo redondeado 7"/>
          <p:cNvSpPr/>
          <p:nvPr/>
        </p:nvSpPr>
        <p:spPr>
          <a:xfrm>
            <a:off x="1293812" y="533400"/>
            <a:ext cx="6858001" cy="4800600"/>
          </a:xfrm>
          <a:prstGeom prst="roundRect">
            <a:avLst>
              <a:gd name="adj" fmla="val 4409"/>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noProof="0" dirty="0"/>
          </a:p>
        </p:txBody>
      </p:sp>
      <p:sp>
        <p:nvSpPr>
          <p:cNvPr id="3" name="Marcador de posición de imagen 2" descr="Marcador de posición vacío para agregar una imagen. Haga clic en el marcador de posición y seleccione la imagen que desee agregar."/>
          <p:cNvSpPr>
            <a:spLocks noGrp="1"/>
          </p:cNvSpPr>
          <p:nvPr>
            <p:ph type="pic" idx="1"/>
          </p:nvPr>
        </p:nvSpPr>
        <p:spPr>
          <a:xfrm>
            <a:off x="1408112" y="647700"/>
            <a:ext cx="6629400" cy="4572000"/>
          </a:xfrm>
          <a:prstGeom prst="roundRect">
            <a:avLst>
              <a:gd name="adj" fmla="val 3725"/>
            </a:avLst>
          </a:prstGeom>
        </p:spPr>
        <p:txBody>
          <a:bodyPr tIns="914400" rtlCol="0">
            <a:normAutofit/>
          </a:bodyPr>
          <a:lstStyle>
            <a:lvl1pPr marL="0" indent="0" algn="ctr" rtl="0">
              <a:buNone/>
              <a:defRPr sz="24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es-ES" noProof="0" smtClean="0"/>
              <a:t>Haga clic en el icono para agregar una imagen</a:t>
            </a:r>
            <a:endParaRPr lang="es-ES" noProof="0" dirty="0"/>
          </a:p>
        </p:txBody>
      </p:sp>
      <p:sp>
        <p:nvSpPr>
          <p:cNvPr id="4" name="Marcador de posición de texto 3"/>
          <p:cNvSpPr>
            <a:spLocks noGrp="1"/>
          </p:cNvSpPr>
          <p:nvPr>
            <p:ph type="body" sz="half" idx="2"/>
          </p:nvPr>
        </p:nvSpPr>
        <p:spPr>
          <a:xfrm>
            <a:off x="8837614" y="4583187"/>
            <a:ext cx="2743200" cy="1131813"/>
          </a:xfrm>
        </p:spPr>
        <p:txBody>
          <a:bodyPr rtlCol="0">
            <a:normAutofit/>
          </a:bodyPr>
          <a:lstStyle>
            <a:lvl1pPr marL="0" indent="0" algn="l" rtl="0">
              <a:spcBef>
                <a:spcPts val="1000"/>
              </a:spcBef>
              <a:buNone/>
              <a:defRPr sz="14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es-ES" noProof="0" smtClean="0"/>
              <a:t>Editar el estilo de texto del patrón</a:t>
            </a:r>
          </a:p>
        </p:txBody>
      </p:sp>
      <p:sp>
        <p:nvSpPr>
          <p:cNvPr id="5" name="Marcador de posición de fecha 4"/>
          <p:cNvSpPr>
            <a:spLocks noGrp="1"/>
          </p:cNvSpPr>
          <p:nvPr>
            <p:ph type="dt" sz="half" idx="10"/>
          </p:nvPr>
        </p:nvSpPr>
        <p:spPr/>
        <p:txBody>
          <a:bodyPr rtlCol="0"/>
          <a:lstStyle>
            <a:lvl1pPr>
              <a:defRPr/>
            </a:lvl1pPr>
          </a:lstStyle>
          <a:p>
            <a:fld id="{91B41803-DD6F-4CE1-BFF0-375794774720}" type="datetimeFigureOut">
              <a:rPr lang="es-MX" smtClean="0"/>
              <a:t>27/02/2019</a:t>
            </a:fld>
            <a:endParaRPr lang="es-MX"/>
          </a:p>
        </p:txBody>
      </p:sp>
      <p:sp>
        <p:nvSpPr>
          <p:cNvPr id="6" name="Marcador de posición de pie de página 5"/>
          <p:cNvSpPr>
            <a:spLocks noGrp="1"/>
          </p:cNvSpPr>
          <p:nvPr>
            <p:ph type="ftr" sz="quarter" idx="11"/>
          </p:nvPr>
        </p:nvSpPr>
        <p:spPr/>
        <p:txBody>
          <a:bodyPr rtlCol="0"/>
          <a:lstStyle/>
          <a:p>
            <a:endParaRPr lang="es-MX"/>
          </a:p>
        </p:txBody>
      </p:sp>
      <p:sp>
        <p:nvSpPr>
          <p:cNvPr id="7" name="Marcador de posición de número de diapositiva 6"/>
          <p:cNvSpPr>
            <a:spLocks noGrp="1"/>
          </p:cNvSpPr>
          <p:nvPr>
            <p:ph type="sldNum" sz="quarter" idx="12"/>
          </p:nvPr>
        </p:nvSpPr>
        <p:spPr/>
        <p:txBody>
          <a:bodyPr rtlCol="0"/>
          <a:lstStyle/>
          <a:p>
            <a:fld id="{8A11F28C-B503-4171-870D-0A393884E985}" type="slidenum">
              <a:rPr lang="es-MX" smtClean="0"/>
              <a:t>‹Nº›</a:t>
            </a:fld>
            <a:endParaRPr lang="es-MX"/>
          </a:p>
        </p:txBody>
      </p:sp>
    </p:spTree>
    <p:extLst>
      <p:ext uri="{BB962C8B-B14F-4D97-AF65-F5344CB8AC3E}">
        <p14:creationId xmlns:p14="http://schemas.microsoft.com/office/powerpoint/2010/main" val="40787693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Marcador de posición de título 1"/>
          <p:cNvSpPr>
            <a:spLocks noGrp="1"/>
          </p:cNvSpPr>
          <p:nvPr>
            <p:ph type="title"/>
          </p:nvPr>
        </p:nvSpPr>
        <p:spPr>
          <a:xfrm>
            <a:off x="2208213" y="304800"/>
            <a:ext cx="9372600" cy="1200416"/>
          </a:xfrm>
          <a:prstGeom prst="rect">
            <a:avLst/>
          </a:prstGeom>
        </p:spPr>
        <p:txBody>
          <a:bodyPr vert="horz" lIns="91440" tIns="45720" rIns="91440" bIns="45720" rtlCol="0" anchor="b">
            <a:normAutofit/>
          </a:bodyPr>
          <a:lstStyle/>
          <a:p>
            <a:pPr rtl="0"/>
            <a:r>
              <a:rPr lang="es-ES" noProof="0" dirty="0" smtClean="0"/>
              <a:t>Haga clic para modificar el estilo de título del patrón</a:t>
            </a:r>
            <a:endParaRPr lang="es-ES" noProof="0" dirty="0"/>
          </a:p>
        </p:txBody>
      </p:sp>
      <p:sp>
        <p:nvSpPr>
          <p:cNvPr id="3" name="Marcador de posición de texto 2"/>
          <p:cNvSpPr>
            <a:spLocks noGrp="1"/>
          </p:cNvSpPr>
          <p:nvPr>
            <p:ph type="body" idx="1"/>
          </p:nvPr>
        </p:nvSpPr>
        <p:spPr>
          <a:xfrm>
            <a:off x="2208213" y="1600200"/>
            <a:ext cx="9372600" cy="4114800"/>
          </a:xfrm>
          <a:prstGeom prst="rect">
            <a:avLst/>
          </a:prstGeom>
        </p:spPr>
        <p:txBody>
          <a:bodyPr vert="horz" lIns="91440" tIns="45720" rIns="91440" bIns="45720" rtlCol="0">
            <a:normAutofit/>
          </a:bodyPr>
          <a:lstStyle/>
          <a:p>
            <a:pPr lvl="0" rtl="0"/>
            <a:r>
              <a:rPr lang="es-ES" noProof="0" dirty="0" smtClean="0"/>
              <a:t>Haga clic para modificar el estilo de texto del patrón</a:t>
            </a:r>
          </a:p>
          <a:p>
            <a:pPr lvl="1" rtl="0"/>
            <a:r>
              <a:rPr lang="es-ES" noProof="0" dirty="0" smtClean="0"/>
              <a:t>Segundo nivel</a:t>
            </a:r>
          </a:p>
          <a:p>
            <a:pPr lvl="2" rtl="0"/>
            <a:r>
              <a:rPr lang="es-ES" noProof="0" dirty="0" smtClean="0"/>
              <a:t>Tercer nivel</a:t>
            </a:r>
          </a:p>
          <a:p>
            <a:pPr lvl="3" rtl="0"/>
            <a:r>
              <a:rPr lang="es-ES" noProof="0" dirty="0" smtClean="0"/>
              <a:t>Cuarto nivel</a:t>
            </a:r>
          </a:p>
          <a:p>
            <a:pPr lvl="4" rtl="0"/>
            <a:r>
              <a:rPr lang="es-ES" noProof="0" dirty="0" smtClean="0"/>
              <a:t>Quinto nivel</a:t>
            </a:r>
            <a:endParaRPr lang="es-ES" noProof="0" dirty="0"/>
          </a:p>
        </p:txBody>
      </p:sp>
      <p:sp>
        <p:nvSpPr>
          <p:cNvPr id="4" name="Marcador de posición de fecha 3"/>
          <p:cNvSpPr>
            <a:spLocks noGrp="1"/>
          </p:cNvSpPr>
          <p:nvPr>
            <p:ph type="dt" sz="half" idx="2"/>
          </p:nvPr>
        </p:nvSpPr>
        <p:spPr>
          <a:xfrm>
            <a:off x="253576" y="6505078"/>
            <a:ext cx="964036" cy="228600"/>
          </a:xfrm>
          <a:prstGeom prst="rect">
            <a:avLst/>
          </a:prstGeom>
        </p:spPr>
        <p:txBody>
          <a:bodyPr vert="horz" lIns="91440" tIns="45720" rIns="91440" bIns="45720" rtlCol="0" anchor="ctr"/>
          <a:lstStyle>
            <a:lvl1pPr algn="l" rtl="0">
              <a:defRPr sz="1100">
                <a:solidFill>
                  <a:schemeClr val="tx2"/>
                </a:solidFill>
              </a:defRPr>
            </a:lvl1pPr>
          </a:lstStyle>
          <a:p>
            <a:fld id="{91B41803-DD6F-4CE1-BFF0-375794774720}" type="datetimeFigureOut">
              <a:rPr lang="es-MX" smtClean="0"/>
              <a:t>27/02/2019</a:t>
            </a:fld>
            <a:endParaRPr lang="es-MX"/>
          </a:p>
        </p:txBody>
      </p:sp>
      <p:sp>
        <p:nvSpPr>
          <p:cNvPr id="5" name="Marcador de posición de pie de página 4"/>
          <p:cNvSpPr>
            <a:spLocks noGrp="1"/>
          </p:cNvSpPr>
          <p:nvPr>
            <p:ph type="ftr" sz="quarter" idx="3"/>
          </p:nvPr>
        </p:nvSpPr>
        <p:spPr>
          <a:xfrm>
            <a:off x="1280159" y="6505078"/>
            <a:ext cx="6876415" cy="228600"/>
          </a:xfrm>
          <a:prstGeom prst="rect">
            <a:avLst/>
          </a:prstGeom>
        </p:spPr>
        <p:txBody>
          <a:bodyPr vert="horz" lIns="91440" tIns="45720" rIns="91440" bIns="45720" rtlCol="0" anchor="ctr"/>
          <a:lstStyle>
            <a:lvl1pPr algn="l" rtl="0">
              <a:defRPr sz="1100">
                <a:solidFill>
                  <a:schemeClr val="tx2"/>
                </a:solidFill>
              </a:defRPr>
            </a:lvl1pPr>
          </a:lstStyle>
          <a:p>
            <a:endParaRPr lang="es-MX"/>
          </a:p>
        </p:txBody>
      </p:sp>
      <p:sp>
        <p:nvSpPr>
          <p:cNvPr id="6" name="Marcador de posición de número de diapositiva 5"/>
          <p:cNvSpPr>
            <a:spLocks noGrp="1"/>
          </p:cNvSpPr>
          <p:nvPr>
            <p:ph type="sldNum" sz="quarter" idx="4"/>
          </p:nvPr>
        </p:nvSpPr>
        <p:spPr>
          <a:xfrm>
            <a:off x="11580814" y="6280298"/>
            <a:ext cx="533399" cy="349101"/>
          </a:xfrm>
          <a:prstGeom prst="rect">
            <a:avLst/>
          </a:prstGeom>
        </p:spPr>
        <p:txBody>
          <a:bodyPr vert="horz" lIns="91440" tIns="45720" rIns="91440" bIns="45720" rtlCol="0" anchor="ctr"/>
          <a:lstStyle>
            <a:lvl1pPr algn="ctr" rtl="0">
              <a:defRPr sz="1100" b="1">
                <a:solidFill>
                  <a:srgbClr val="AB3C19"/>
                </a:solidFill>
              </a:defRPr>
            </a:lvl1pPr>
          </a:lstStyle>
          <a:p>
            <a:fld id="{8A11F28C-B503-4171-870D-0A393884E985}" type="slidenum">
              <a:rPr lang="es-MX" smtClean="0"/>
              <a:t>‹Nº›</a:t>
            </a:fld>
            <a:endParaRPr lang="es-MX"/>
          </a:p>
        </p:txBody>
      </p:sp>
    </p:spTree>
    <p:extLst>
      <p:ext uri="{BB962C8B-B14F-4D97-AF65-F5344CB8AC3E}">
        <p14:creationId xmlns:p14="http://schemas.microsoft.com/office/powerpoint/2010/main" val="19991659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74320" indent="-228600" algn="l" defTabSz="914400" rtl="0" eaLnBrk="1" latinLnBrk="0" hangingPunct="1">
        <a:lnSpc>
          <a:spcPct val="90000"/>
        </a:lnSpc>
        <a:spcBef>
          <a:spcPts val="1800"/>
        </a:spcBef>
        <a:buSzPct val="80000"/>
        <a:buFont typeface="Wingdings" panose="05000000000000000000" pitchFamily="2" charset="2"/>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SzPct val="80000"/>
        <a:buFont typeface="Wingdings" panose="05000000000000000000" pitchFamily="2" charset="2"/>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SzPct val="80000"/>
        <a:buFont typeface="Wingdings" panose="05000000000000000000" pitchFamily="2" charset="2"/>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materialeducativo.org/" TargetMode="External"/><Relationship Id="rId2" Type="http://schemas.openxmlformats.org/officeDocument/2006/relationships/hyperlink" Target="https://educacionprimaria.mx/" TargetMode="External"/><Relationship Id="rId1" Type="http://schemas.openxmlformats.org/officeDocument/2006/relationships/slideLayout" Target="../slideLayouts/slideLayout2.xml"/><Relationship Id="rId6" Type="http://schemas.openxmlformats.org/officeDocument/2006/relationships/hyperlink" Target="https://educacionprimaria.mx/fichas-de-la-quinta-sesion-del-consejo-tecnico-escolar-del-ciclo-escolar-2018-2019-de-inicial-preescolar-primaria-y-secundaria/" TargetMode="External"/><Relationship Id="rId5" Type="http://schemas.openxmlformats.org/officeDocument/2006/relationships/hyperlink" Target="https://materialeducativo.org/productos-contestados-para-la-quinta-sesion-del-consejo-tecnico-escolar-2018-2019-de-preescolar-primaria-y-secundaria/" TargetMode="External"/><Relationship Id="rId4" Type="http://schemas.openxmlformats.org/officeDocument/2006/relationships/hyperlink" Target="https://www.facebook.com/educacionprimariamx/"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822959" y="304800"/>
            <a:ext cx="8595361" cy="1041862"/>
          </a:xfrm>
        </p:spPr>
        <p:txBody>
          <a:bodyPr>
            <a:normAutofit/>
          </a:bodyPr>
          <a:lstStyle/>
          <a:p>
            <a:r>
              <a:rPr lang="es-MX" b="1" dirty="0" smtClean="0">
                <a:solidFill>
                  <a:schemeClr val="accent2"/>
                </a:solidFill>
                <a:latin typeface="Berlin Sans FB Demi" panose="020E0802020502020306" pitchFamily="34" charset="0"/>
              </a:rPr>
              <a:t>Consejo Técnico Escolar</a:t>
            </a:r>
            <a:endParaRPr lang="es-MX" b="1" dirty="0">
              <a:solidFill>
                <a:schemeClr val="accent2"/>
              </a:solidFill>
              <a:latin typeface="Berlin Sans FB Demi" panose="020E0802020502020306" pitchFamily="34" charset="0"/>
            </a:endParaRPr>
          </a:p>
        </p:txBody>
      </p:sp>
      <p:sp>
        <p:nvSpPr>
          <p:cNvPr id="3" name="Subtítulo 2"/>
          <p:cNvSpPr>
            <a:spLocks noGrp="1"/>
          </p:cNvSpPr>
          <p:nvPr>
            <p:ph type="subTitle" idx="1"/>
          </p:nvPr>
        </p:nvSpPr>
        <p:spPr>
          <a:xfrm>
            <a:off x="940522" y="1246753"/>
            <a:ext cx="7091361" cy="482294"/>
          </a:xfrm>
        </p:spPr>
        <p:txBody>
          <a:bodyPr/>
          <a:lstStyle/>
          <a:p>
            <a:r>
              <a:rPr lang="es-MX" b="1" dirty="0" smtClean="0"/>
              <a:t>Quinta Sesión </a:t>
            </a:r>
            <a:endParaRPr lang="es-MX" b="1" dirty="0"/>
          </a:p>
        </p:txBody>
      </p:sp>
      <p:pic>
        <p:nvPicPr>
          <p:cNvPr id="5" name="Imagen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1439" y="1620982"/>
            <a:ext cx="6107456" cy="4705003"/>
          </a:xfrm>
          <a:prstGeom prst="rect">
            <a:avLst/>
          </a:prstGeom>
        </p:spPr>
      </p:pic>
    </p:spTree>
    <p:extLst>
      <p:ext uri="{BB962C8B-B14F-4D97-AF65-F5344CB8AC3E}">
        <p14:creationId xmlns:p14="http://schemas.microsoft.com/office/powerpoint/2010/main" val="29482842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23207" y="304800"/>
            <a:ext cx="10857606" cy="684415"/>
          </a:xfrm>
        </p:spPr>
        <p:txBody>
          <a:bodyPr>
            <a:normAutofit fontScale="90000"/>
          </a:bodyPr>
          <a:lstStyle/>
          <a:p>
            <a:r>
              <a:rPr lang="es-MX" b="1" dirty="0">
                <a:solidFill>
                  <a:srgbClr val="C00000"/>
                </a:solidFill>
              </a:rPr>
              <a:t>Observen con atención la imagen y compartan en plenaria algunas ideas o significados que les sugiere.</a:t>
            </a:r>
            <a:endParaRPr lang="es-MX" dirty="0">
              <a:solidFill>
                <a:srgbClr val="C00000"/>
              </a:solidFill>
            </a:endParaRPr>
          </a:p>
        </p:txBody>
      </p:sp>
      <p:pic>
        <p:nvPicPr>
          <p:cNvPr id="5" name="Imagen 4" descr="F:\Imágenes\Imagenes Febrero 2019\igualdadvsequidad.jpg"/>
          <p:cNvPicPr/>
          <p:nvPr/>
        </p:nvPicPr>
        <p:blipFill>
          <a:blip r:embed="rId2">
            <a:extLst>
              <a:ext uri="{28A0092B-C50C-407E-A947-70E740481C1C}">
                <a14:useLocalDpi xmlns:a14="http://schemas.microsoft.com/office/drawing/2010/main" val="0"/>
              </a:ext>
            </a:extLst>
          </a:blip>
          <a:srcRect/>
          <a:stretch>
            <a:fillRect/>
          </a:stretch>
        </p:blipFill>
        <p:spPr bwMode="auto">
          <a:xfrm>
            <a:off x="2394064" y="1113905"/>
            <a:ext cx="6932816" cy="4971011"/>
          </a:xfrm>
          <a:prstGeom prst="rect">
            <a:avLst/>
          </a:prstGeom>
          <a:noFill/>
          <a:ln>
            <a:noFill/>
          </a:ln>
        </p:spPr>
      </p:pic>
    </p:spTree>
    <p:extLst>
      <p:ext uri="{BB962C8B-B14F-4D97-AF65-F5344CB8AC3E}">
        <p14:creationId xmlns:p14="http://schemas.microsoft.com/office/powerpoint/2010/main" val="34141438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911927" y="581891"/>
            <a:ext cx="9643948" cy="5482244"/>
          </a:xfrm>
        </p:spPr>
        <p:txBody>
          <a:bodyPr>
            <a:normAutofit lnSpcReduction="10000"/>
          </a:bodyPr>
          <a:lstStyle/>
          <a:p>
            <a:pPr lvl="0"/>
            <a:r>
              <a:rPr lang="es-MX" sz="2400" dirty="0">
                <a:solidFill>
                  <a:schemeClr val="tx2"/>
                </a:solidFill>
              </a:rPr>
              <a:t>Si ver el partido, fuera el logro de los aprendizajes, ¿qué significan las cajas que se muestran en cada imagen? ¿Cuáles serían las diferencias</a:t>
            </a:r>
            <a:r>
              <a:rPr lang="es-MX" sz="2400" dirty="0" smtClean="0">
                <a:solidFill>
                  <a:schemeClr val="tx2"/>
                </a:solidFill>
              </a:rPr>
              <a:t>?</a:t>
            </a:r>
            <a:endParaRPr lang="es-MX" sz="2400" dirty="0">
              <a:solidFill>
                <a:schemeClr val="tx2"/>
              </a:solidFill>
            </a:endParaRPr>
          </a:p>
          <a:p>
            <a:pPr lvl="0"/>
            <a:r>
              <a:rPr lang="es-MX" sz="2400" dirty="0">
                <a:solidFill>
                  <a:schemeClr val="tx2"/>
                </a:solidFill>
              </a:rPr>
              <a:t>¿Cómo, en mi salón de clase, acomodo esas “cajas”? Por ejemplo, ¿de qué manera considero la diversidad de mi grupo al planear e implementar actividades didácticas</a:t>
            </a:r>
            <a:r>
              <a:rPr lang="es-MX" sz="2400" dirty="0" smtClean="0">
                <a:solidFill>
                  <a:schemeClr val="tx2"/>
                </a:solidFill>
              </a:rPr>
              <a:t>?</a:t>
            </a:r>
            <a:endParaRPr lang="es-MX" sz="2400" dirty="0">
              <a:solidFill>
                <a:schemeClr val="tx2"/>
              </a:solidFill>
            </a:endParaRPr>
          </a:p>
          <a:p>
            <a:pPr lvl="0"/>
            <a:r>
              <a:rPr lang="es-MX" sz="2400" dirty="0">
                <a:solidFill>
                  <a:schemeClr val="tx2"/>
                </a:solidFill>
              </a:rPr>
              <a:t>¿Con qué recursos cuento para identificar y atender las diferencias entre mis alumnos, y garantizo que todos avancen en sus procesos de aprendizaje</a:t>
            </a:r>
            <a:r>
              <a:rPr lang="es-MX" sz="2400" dirty="0" smtClean="0">
                <a:solidFill>
                  <a:schemeClr val="tx2"/>
                </a:solidFill>
              </a:rPr>
              <a:t>?</a:t>
            </a:r>
            <a:r>
              <a:rPr lang="es-MX" sz="2400" dirty="0">
                <a:solidFill>
                  <a:schemeClr val="tx2"/>
                </a:solidFill>
              </a:rPr>
              <a:t> </a:t>
            </a:r>
          </a:p>
          <a:p>
            <a:r>
              <a:rPr lang="es-MX" sz="2400" b="1" dirty="0">
                <a:solidFill>
                  <a:schemeClr val="tx2"/>
                </a:solidFill>
              </a:rPr>
              <a:t>Registren las respuestas</a:t>
            </a:r>
            <a:r>
              <a:rPr lang="es-MX" sz="2400" dirty="0">
                <a:solidFill>
                  <a:schemeClr val="tx2"/>
                </a:solidFill>
              </a:rPr>
              <a:t> a la última pregunta en una hoja de </a:t>
            </a:r>
            <a:r>
              <a:rPr lang="es-MX" sz="2400" dirty="0" err="1">
                <a:solidFill>
                  <a:schemeClr val="tx2"/>
                </a:solidFill>
              </a:rPr>
              <a:t>rotafolio</a:t>
            </a:r>
            <a:r>
              <a:rPr lang="es-MX" sz="2400" dirty="0">
                <a:solidFill>
                  <a:schemeClr val="tx2"/>
                </a:solidFill>
              </a:rPr>
              <a:t> y colóquenla a la vista de todos.</a:t>
            </a:r>
          </a:p>
          <a:p>
            <a:r>
              <a:rPr lang="es-MX" sz="2400" dirty="0">
                <a:solidFill>
                  <a:schemeClr val="tx2"/>
                </a:solidFill>
              </a:rPr>
              <a:t>Para que los alumnos estén en igualdad de condiciones de aprovechar las oportunidades de aprendizaje, se requiere de una práctica docente que considere la equidad.</a:t>
            </a:r>
          </a:p>
          <a:p>
            <a:endParaRPr lang="es-MX" dirty="0"/>
          </a:p>
        </p:txBody>
      </p:sp>
    </p:spTree>
    <p:extLst>
      <p:ext uri="{BB962C8B-B14F-4D97-AF65-F5344CB8AC3E}">
        <p14:creationId xmlns:p14="http://schemas.microsoft.com/office/powerpoint/2010/main" val="32831837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04109" y="299258"/>
            <a:ext cx="9876704" cy="5415742"/>
          </a:xfrm>
        </p:spPr>
        <p:txBody>
          <a:bodyPr>
            <a:normAutofit lnSpcReduction="10000"/>
          </a:bodyPr>
          <a:lstStyle/>
          <a:p>
            <a:r>
              <a:rPr lang="es-MX" b="1" dirty="0">
                <a:solidFill>
                  <a:srgbClr val="C00000"/>
                </a:solidFill>
              </a:rPr>
              <a:t>2. Identifiquemos</a:t>
            </a:r>
            <a:r>
              <a:rPr lang="es-MX" dirty="0">
                <a:solidFill>
                  <a:srgbClr val="C00000"/>
                </a:solidFill>
              </a:rPr>
              <a:t> </a:t>
            </a:r>
            <a:r>
              <a:rPr lang="es-MX" dirty="0">
                <a:solidFill>
                  <a:schemeClr val="tx2"/>
                </a:solidFill>
              </a:rPr>
              <a:t>a los alumnos que necesitan mayor atención. </a:t>
            </a:r>
          </a:p>
          <a:p>
            <a:pPr lvl="0"/>
            <a:r>
              <a:rPr lang="es-MX" b="1" dirty="0">
                <a:solidFill>
                  <a:srgbClr val="C00000"/>
                </a:solidFill>
              </a:rPr>
              <a:t>Identifiquen </a:t>
            </a:r>
            <a:r>
              <a:rPr lang="es-MX" dirty="0">
                <a:solidFill>
                  <a:schemeClr val="tx2"/>
                </a:solidFill>
              </a:rPr>
              <a:t>el nivel de desempeño escolar que cada uno de sus alumnos tenía al inicio del ciclo. Cada docente elabore un cuadro con tres columnas; en la primera columna escriba los nombres de los niños que, en ese momento, identificaba iban a requerir mayor atención de su parte, en la segunda columna los nombres de quienes consideraba avanzaban de manera regular y, en la tercera columna los nombres de los niños que por diversas circunstancias o situaciones destacan en el grupo.</a:t>
            </a:r>
          </a:p>
          <a:p>
            <a:pPr lvl="0"/>
            <a:r>
              <a:rPr lang="es-MX" b="1" dirty="0">
                <a:solidFill>
                  <a:srgbClr val="C00000"/>
                </a:solidFill>
              </a:rPr>
              <a:t>Realicen</a:t>
            </a:r>
            <a:r>
              <a:rPr lang="es-MX" dirty="0">
                <a:solidFill>
                  <a:srgbClr val="C00000"/>
                </a:solidFill>
              </a:rPr>
              <a:t> </a:t>
            </a:r>
            <a:r>
              <a:rPr lang="es-MX" dirty="0">
                <a:solidFill>
                  <a:schemeClr val="tx2"/>
                </a:solidFill>
              </a:rPr>
              <a:t>un cuadro similar, ahora con información al mes de febrero. Escriban los nombres de sus alumnos en cada columna.</a:t>
            </a:r>
          </a:p>
          <a:p>
            <a:r>
              <a:rPr lang="es-MX" dirty="0">
                <a:solidFill>
                  <a:schemeClr val="tx2"/>
                </a:solidFill>
              </a:rPr>
              <a:t>Para fortalecer el ejercicio, consideren los registros de los resultados obtenidos en cada campo formativo, el desarrollo personal y social, los portafolios de evidencias, los expedientes personales de los alumnos, los indicadores de Alerta Temprana a los que han dado seguimiento y otros insumos con los que cuenten hasta este momento</a:t>
            </a:r>
            <a:r>
              <a:rPr lang="es-MX" dirty="0" smtClean="0">
                <a:solidFill>
                  <a:schemeClr val="tx2"/>
                </a:solidFill>
              </a:rPr>
              <a:t>.</a:t>
            </a:r>
          </a:p>
          <a:p>
            <a:r>
              <a:rPr lang="es-MX" b="1" dirty="0" smtClean="0">
                <a:solidFill>
                  <a:srgbClr val="C00000"/>
                </a:solidFill>
              </a:rPr>
              <a:t>Contrasten</a:t>
            </a:r>
            <a:r>
              <a:rPr lang="es-MX" dirty="0" smtClean="0">
                <a:solidFill>
                  <a:schemeClr val="tx2"/>
                </a:solidFill>
              </a:rPr>
              <a:t> </a:t>
            </a:r>
            <a:r>
              <a:rPr lang="es-MX" dirty="0">
                <a:solidFill>
                  <a:schemeClr val="tx2"/>
                </a:solidFill>
              </a:rPr>
              <a:t>la información anterior con los resultados que hasta el mes de febrero tienen de sus alumnos.</a:t>
            </a:r>
          </a:p>
          <a:p>
            <a:endParaRPr lang="es-MX" dirty="0"/>
          </a:p>
        </p:txBody>
      </p:sp>
    </p:spTree>
    <p:extLst>
      <p:ext uri="{BB962C8B-B14F-4D97-AF65-F5344CB8AC3E}">
        <p14:creationId xmlns:p14="http://schemas.microsoft.com/office/powerpoint/2010/main" val="4273750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629295" y="315884"/>
            <a:ext cx="10091650" cy="5399116"/>
          </a:xfrm>
        </p:spPr>
        <p:txBody>
          <a:bodyPr>
            <a:normAutofit fontScale="70000" lnSpcReduction="20000"/>
          </a:bodyPr>
          <a:lstStyle/>
          <a:p>
            <a:pPr marL="45720" indent="0">
              <a:buNone/>
            </a:pPr>
            <a:r>
              <a:rPr lang="es-MX" sz="3200" b="1" dirty="0">
                <a:solidFill>
                  <a:schemeClr val="tx2"/>
                </a:solidFill>
              </a:rPr>
              <a:t>Una manera de analizar los resultados consiste en preguntarse, por ejemplo:</a:t>
            </a:r>
          </a:p>
          <a:p>
            <a:pPr>
              <a:buFont typeface="Wingdings" panose="05000000000000000000" pitchFamily="2" charset="2"/>
              <a:buChar char="Ø"/>
            </a:pPr>
            <a:r>
              <a:rPr lang="es-MX" sz="3200" b="1" dirty="0">
                <a:solidFill>
                  <a:schemeClr val="tx2"/>
                </a:solidFill>
              </a:rPr>
              <a:t>¿Qué avances identifico en mi grupo? De acuerdo al nivel de desempeño, ¿quiénes de mis alumnos requieren más apoyo?, ¿quiénes están logrando los aprendizajes esperados? Y, ¿quiénes son los destacados?</a:t>
            </a:r>
          </a:p>
          <a:p>
            <a:pPr>
              <a:buFont typeface="Wingdings" panose="05000000000000000000" pitchFamily="2" charset="2"/>
              <a:buChar char="Ø"/>
            </a:pPr>
            <a:r>
              <a:rPr lang="es-MX" sz="3200" b="1" dirty="0">
                <a:solidFill>
                  <a:schemeClr val="tx2"/>
                </a:solidFill>
              </a:rPr>
              <a:t>¿Qué alumnos mejoraron su desempeño escolar y quiénes, incluso bajaron su desempeño, entre el inicio del ciclo y el momento actual?</a:t>
            </a:r>
          </a:p>
          <a:p>
            <a:pPr>
              <a:buFont typeface="Wingdings" panose="05000000000000000000" pitchFamily="2" charset="2"/>
              <a:buChar char="Ø"/>
            </a:pPr>
            <a:r>
              <a:rPr lang="es-MX" sz="3200" b="1" dirty="0">
                <a:solidFill>
                  <a:schemeClr val="tx2"/>
                </a:solidFill>
              </a:rPr>
              <a:t>¿Qué alumnos necesitan más apoyo? ¿Son los mismos que se identificaron inicialmente?</a:t>
            </a:r>
          </a:p>
          <a:p>
            <a:pPr>
              <a:buFont typeface="Wingdings" panose="05000000000000000000" pitchFamily="2" charset="2"/>
              <a:buChar char="Ø"/>
            </a:pPr>
            <a:r>
              <a:rPr lang="es-MX" sz="3200" b="1" dirty="0">
                <a:solidFill>
                  <a:schemeClr val="tx2"/>
                </a:solidFill>
              </a:rPr>
              <a:t>¿Qué reto tengo como docente para que mis alumnos estén en condiciones de alcanzar los aprendizajes esperados en este segundo semestre del ciclo escolar?</a:t>
            </a:r>
          </a:p>
          <a:p>
            <a:pPr>
              <a:buFont typeface="Wingdings" panose="05000000000000000000" pitchFamily="2" charset="2"/>
              <a:buChar char="Ø"/>
            </a:pPr>
            <a:r>
              <a:rPr lang="es-MX" sz="3200" b="1" dirty="0" smtClean="0">
                <a:solidFill>
                  <a:srgbClr val="C00000"/>
                </a:solidFill>
              </a:rPr>
              <a:t>Elaboren</a:t>
            </a:r>
            <a:r>
              <a:rPr lang="es-MX" sz="3200" b="1" dirty="0">
                <a:solidFill>
                  <a:schemeClr val="tx2"/>
                </a:solidFill>
              </a:rPr>
              <a:t>, a partir del análisis realizado, una lista con los nombres de los alumnos de su grupo que están en riesgo de no alcanzar los aprendizajes previstos en el ciclo escolar.</a:t>
            </a:r>
          </a:p>
          <a:p>
            <a:endParaRPr lang="es-MX" dirty="0"/>
          </a:p>
        </p:txBody>
      </p:sp>
    </p:spTree>
    <p:extLst>
      <p:ext uri="{BB962C8B-B14F-4D97-AF65-F5344CB8AC3E}">
        <p14:creationId xmlns:p14="http://schemas.microsoft.com/office/powerpoint/2010/main" val="38217038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86989" y="315884"/>
            <a:ext cx="9833956" cy="5399116"/>
          </a:xfrm>
        </p:spPr>
        <p:txBody>
          <a:bodyPr>
            <a:normAutofit fontScale="92500" lnSpcReduction="10000"/>
          </a:bodyPr>
          <a:lstStyle/>
          <a:p>
            <a:pPr marL="45720" indent="0">
              <a:buNone/>
            </a:pPr>
            <a:r>
              <a:rPr lang="es-MX" sz="3000" b="1" dirty="0">
                <a:solidFill>
                  <a:srgbClr val="C00000"/>
                </a:solidFill>
              </a:rPr>
              <a:t>3. Propongamos </a:t>
            </a:r>
            <a:r>
              <a:rPr lang="es-MX" sz="3000" b="1" dirty="0">
                <a:solidFill>
                  <a:schemeClr val="tx2"/>
                </a:solidFill>
              </a:rPr>
              <a:t>estrategias para brindar atención a nuestros alumnos que no están avanzando en su proceso de aprendizaje.</a:t>
            </a:r>
          </a:p>
          <a:p>
            <a:pPr marL="45720" indent="0">
              <a:buNone/>
            </a:pPr>
            <a:endParaRPr lang="es-MX" sz="3000" b="1" dirty="0">
              <a:solidFill>
                <a:schemeClr val="tx2"/>
              </a:solidFill>
            </a:endParaRPr>
          </a:p>
          <a:p>
            <a:pPr marL="45720" indent="0">
              <a:buNone/>
            </a:pPr>
            <a:r>
              <a:rPr lang="es-MX" sz="3000" b="1" dirty="0" smtClean="0">
                <a:solidFill>
                  <a:srgbClr val="C00000"/>
                </a:solidFill>
              </a:rPr>
              <a:t>Registren</a:t>
            </a:r>
            <a:r>
              <a:rPr lang="es-MX" sz="3000" b="1" dirty="0">
                <a:solidFill>
                  <a:schemeClr val="tx2"/>
                </a:solidFill>
              </a:rPr>
              <a:t>, de manera individual, una estrategia que hayan implementado con los alumnos que al inicio del ciclo escolar requerían de más apoyo y que al comparar con los resultados de este primer semestre muestran un avance y describan en qué consistió aportando detalles como pueden ser los factores y condiciones que favorecieron ese avance: identificación de intereses del alumno; sus estilos de aprendizaje, apoyo de padres de familia, etc.</a:t>
            </a:r>
          </a:p>
          <a:p>
            <a:endParaRPr lang="es-MX" dirty="0"/>
          </a:p>
        </p:txBody>
      </p:sp>
    </p:spTree>
    <p:extLst>
      <p:ext uri="{BB962C8B-B14F-4D97-AF65-F5344CB8AC3E}">
        <p14:creationId xmlns:p14="http://schemas.microsoft.com/office/powerpoint/2010/main" val="34386343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86989" y="315884"/>
            <a:ext cx="9833956" cy="5399116"/>
          </a:xfrm>
        </p:spPr>
        <p:txBody>
          <a:bodyPr>
            <a:normAutofit/>
          </a:bodyPr>
          <a:lstStyle/>
          <a:p>
            <a:pPr lvl="0"/>
            <a:r>
              <a:rPr lang="es-MX" sz="2400" b="1" dirty="0">
                <a:solidFill>
                  <a:srgbClr val="C00000"/>
                </a:solidFill>
              </a:rPr>
              <a:t>Compartan</a:t>
            </a:r>
            <a:r>
              <a:rPr lang="es-MX" sz="2400" dirty="0">
                <a:solidFill>
                  <a:schemeClr val="tx2"/>
                </a:solidFill>
              </a:rPr>
              <a:t>, con sus compañeros de grado, las estrategias que les hayan dado buenos resultados con los alumnos que requerían apoyo y escuchen comentarios. Ofrezcan, si es necesario, mayor información o aclaren dudas</a:t>
            </a:r>
            <a:r>
              <a:rPr lang="es-MX" sz="2400" dirty="0" smtClean="0">
                <a:solidFill>
                  <a:schemeClr val="tx2"/>
                </a:solidFill>
              </a:rPr>
              <a:t>.</a:t>
            </a:r>
          </a:p>
          <a:p>
            <a:pPr lvl="0"/>
            <a:r>
              <a:rPr lang="es-MX" sz="2400" b="1" dirty="0" smtClean="0">
                <a:solidFill>
                  <a:srgbClr val="C00000"/>
                </a:solidFill>
              </a:rPr>
              <a:t>Lean</a:t>
            </a:r>
            <a:r>
              <a:rPr lang="es-MX" sz="2400" dirty="0" smtClean="0">
                <a:solidFill>
                  <a:schemeClr val="tx2"/>
                </a:solidFill>
              </a:rPr>
              <a:t> </a:t>
            </a:r>
            <a:r>
              <a:rPr lang="es-MX" sz="2400" dirty="0">
                <a:solidFill>
                  <a:schemeClr val="tx2"/>
                </a:solidFill>
              </a:rPr>
              <a:t>el siguiente párrafo: “…todos los niños y las niñas tienen derecho a una educación con calidad e inclusión. Por lo tanto, su objetivo es generar una práctica educativa transformadora, para así cumplir con la misión de la escuela”.2 Desde esta perspectiva, ¿cómo pueden seguir avanzando en la transformación de su práctica docente para atender la diversidad y necesidades específicas de sus alumnos? Registren su respuesta.</a:t>
            </a:r>
          </a:p>
          <a:p>
            <a:r>
              <a:rPr lang="es-MX" sz="2400" b="1" dirty="0">
                <a:solidFill>
                  <a:srgbClr val="C00000"/>
                </a:solidFill>
              </a:rPr>
              <a:t>Comenten</a:t>
            </a:r>
            <a:r>
              <a:rPr lang="es-MX" sz="2400" b="1" dirty="0">
                <a:solidFill>
                  <a:schemeClr val="tx2"/>
                </a:solidFill>
              </a:rPr>
              <a:t>,</a:t>
            </a:r>
            <a:r>
              <a:rPr lang="es-MX" sz="2400" dirty="0">
                <a:solidFill>
                  <a:schemeClr val="tx2"/>
                </a:solidFill>
              </a:rPr>
              <a:t> con sus compañeros de grado, su respuesta y destaquen lo que es semejante, diferente y relevante, para presentarlo posteriormente al colectivo docente.</a:t>
            </a:r>
          </a:p>
        </p:txBody>
      </p:sp>
    </p:spTree>
    <p:extLst>
      <p:ext uri="{BB962C8B-B14F-4D97-AF65-F5344CB8AC3E}">
        <p14:creationId xmlns:p14="http://schemas.microsoft.com/office/powerpoint/2010/main" val="315738880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86989" y="315884"/>
            <a:ext cx="9833956" cy="6084916"/>
          </a:xfrm>
        </p:spPr>
        <p:txBody>
          <a:bodyPr>
            <a:normAutofit/>
          </a:bodyPr>
          <a:lstStyle/>
          <a:p>
            <a:pPr marL="45720" indent="0">
              <a:buNone/>
            </a:pPr>
            <a:r>
              <a:rPr lang="es-MX" b="1" dirty="0">
                <a:solidFill>
                  <a:srgbClr val="C00000"/>
                </a:solidFill>
              </a:rPr>
              <a:t>4. Acordemos</a:t>
            </a:r>
            <a:r>
              <a:rPr lang="es-MX" dirty="0">
                <a:solidFill>
                  <a:srgbClr val="C00000"/>
                </a:solidFill>
              </a:rPr>
              <a:t> </a:t>
            </a:r>
            <a:r>
              <a:rPr lang="es-MX" dirty="0">
                <a:solidFill>
                  <a:schemeClr val="tx2"/>
                </a:solidFill>
              </a:rPr>
              <a:t>las acciones para brindar mayores oportunidades de </a:t>
            </a:r>
            <a:r>
              <a:rPr lang="es-MX" dirty="0" smtClean="0">
                <a:solidFill>
                  <a:schemeClr val="tx2"/>
                </a:solidFill>
              </a:rPr>
              <a:t>aprendizaje.</a:t>
            </a:r>
          </a:p>
          <a:p>
            <a:pPr marL="45720" indent="0">
              <a:buNone/>
            </a:pPr>
            <a:r>
              <a:rPr lang="es-MX" b="1" dirty="0" smtClean="0">
                <a:solidFill>
                  <a:srgbClr val="C00000"/>
                </a:solidFill>
              </a:rPr>
              <a:t>Compartan</a:t>
            </a:r>
            <a:r>
              <a:rPr lang="es-MX" dirty="0">
                <a:solidFill>
                  <a:schemeClr val="tx2"/>
                </a:solidFill>
              </a:rPr>
              <a:t>, en plenaria, la información en torno a los alumnos que requieren más apoyo para avanzar en sus procesos de aprendizaje, las </a:t>
            </a:r>
            <a:r>
              <a:rPr lang="es-MX" b="1" dirty="0">
                <a:solidFill>
                  <a:schemeClr val="tx2"/>
                </a:solidFill>
              </a:rPr>
              <a:t>estrategias que consideran pueden ser pertinentes para atender la diversidad y necesidades de los alumnos; así como la reflexión acerca de la transformación de la práctica docente en relación con la diversidad y equidad</a:t>
            </a:r>
            <a:r>
              <a:rPr lang="es-MX" dirty="0" smtClean="0">
                <a:solidFill>
                  <a:schemeClr val="tx2"/>
                </a:solidFill>
              </a:rPr>
              <a:t>.</a:t>
            </a:r>
            <a:r>
              <a:rPr lang="es-MX" dirty="0">
                <a:solidFill>
                  <a:schemeClr val="tx2"/>
                </a:solidFill>
              </a:rPr>
              <a:t> </a:t>
            </a:r>
            <a:endParaRPr lang="es-MX" dirty="0" smtClean="0">
              <a:solidFill>
                <a:schemeClr val="tx2"/>
              </a:solidFill>
            </a:endParaRPr>
          </a:p>
          <a:p>
            <a:pPr marL="45720" indent="0">
              <a:buNone/>
            </a:pPr>
            <a:r>
              <a:rPr lang="es-MX" b="1" dirty="0" smtClean="0">
                <a:solidFill>
                  <a:srgbClr val="C00000"/>
                </a:solidFill>
              </a:rPr>
              <a:t>Valoren</a:t>
            </a:r>
            <a:r>
              <a:rPr lang="es-MX" dirty="0" smtClean="0">
                <a:solidFill>
                  <a:schemeClr val="tx2"/>
                </a:solidFill>
              </a:rPr>
              <a:t> </a:t>
            </a:r>
            <a:r>
              <a:rPr lang="es-MX" b="1" dirty="0">
                <a:solidFill>
                  <a:schemeClr val="tx2"/>
                </a:solidFill>
              </a:rPr>
              <a:t>qué estrategias de las presentadas pueden llevarse a cabo como escuela, señalen qué ajustes harían o cómo las fortalecerían para brindar mejores oportunidades de aprendizaje y dar atención diversificada a los alumnos, de acuerdo con el grado escolar.</a:t>
            </a:r>
            <a:r>
              <a:rPr lang="es-MX" dirty="0">
                <a:solidFill>
                  <a:schemeClr val="tx2"/>
                </a:solidFill>
              </a:rPr>
              <a:t>  </a:t>
            </a:r>
          </a:p>
          <a:p>
            <a:pPr marL="45720" indent="0">
              <a:buNone/>
            </a:pPr>
            <a:r>
              <a:rPr lang="es-MX" b="1" dirty="0">
                <a:solidFill>
                  <a:srgbClr val="C00000"/>
                </a:solidFill>
              </a:rPr>
              <a:t>Identifiquen</a:t>
            </a:r>
            <a:r>
              <a:rPr lang="es-MX" b="1" dirty="0">
                <a:solidFill>
                  <a:schemeClr val="tx2"/>
                </a:solidFill>
              </a:rPr>
              <a:t> aquellas situaciones que requieren un trabajo como colectivo docente para determinar acciones que les permitan enfrentar el desafío de avanzar hacia una práctica docente que atienda a la diversidad de nuestros alumnos</a:t>
            </a:r>
            <a:r>
              <a:rPr lang="es-MX" b="1" dirty="0" smtClean="0">
                <a:solidFill>
                  <a:schemeClr val="tx2"/>
                </a:solidFill>
              </a:rPr>
              <a:t>.</a:t>
            </a:r>
            <a:r>
              <a:rPr lang="es-MX" dirty="0">
                <a:solidFill>
                  <a:schemeClr val="tx2"/>
                </a:solidFill>
              </a:rPr>
              <a:t> </a:t>
            </a:r>
          </a:p>
          <a:p>
            <a:pPr marL="45720" indent="0">
              <a:buNone/>
            </a:pPr>
            <a:r>
              <a:rPr lang="es-MX" b="1" dirty="0">
                <a:solidFill>
                  <a:srgbClr val="C00000"/>
                </a:solidFill>
              </a:rPr>
              <a:t>Registren</a:t>
            </a:r>
            <a:r>
              <a:rPr lang="es-MX" dirty="0">
                <a:solidFill>
                  <a:schemeClr val="tx2"/>
                </a:solidFill>
              </a:rPr>
              <a:t>, en su Cuaderno de Bitácora de CTE, las estrategias que decidan realizar por grado, y escuela durante los siguientes meses, destacando las destinadas a los alumnos que requieren mayor apoyo y encaminadas al cumplimiento de los objetivos y metas de su Ruta de Mejora Escolar.</a:t>
            </a:r>
            <a:endParaRPr lang="es-MX" sz="2400" dirty="0">
              <a:solidFill>
                <a:schemeClr val="tx2"/>
              </a:solidFill>
            </a:endParaRPr>
          </a:p>
        </p:txBody>
      </p:sp>
    </p:spTree>
    <p:extLst>
      <p:ext uri="{BB962C8B-B14F-4D97-AF65-F5344CB8AC3E}">
        <p14:creationId xmlns:p14="http://schemas.microsoft.com/office/powerpoint/2010/main" val="32036208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86989" y="315884"/>
            <a:ext cx="9833956" cy="6084916"/>
          </a:xfrm>
        </p:spPr>
        <p:txBody>
          <a:bodyPr>
            <a:normAutofit/>
          </a:bodyPr>
          <a:lstStyle/>
          <a:p>
            <a:pPr marL="45720" indent="0">
              <a:buNone/>
            </a:pPr>
            <a:r>
              <a:rPr lang="es-MX" sz="2800" b="1" dirty="0">
                <a:solidFill>
                  <a:srgbClr val="C00000"/>
                </a:solidFill>
              </a:rPr>
              <a:t>5. Organicemos</a:t>
            </a:r>
            <a:r>
              <a:rPr lang="es-MX" sz="2800" dirty="0">
                <a:solidFill>
                  <a:srgbClr val="C00000"/>
                </a:solidFill>
              </a:rPr>
              <a:t> </a:t>
            </a:r>
            <a:r>
              <a:rPr lang="es-MX" sz="2800" dirty="0">
                <a:solidFill>
                  <a:schemeClr val="tx2"/>
                </a:solidFill>
              </a:rPr>
              <a:t>nuestro siguiente Aprendizaje entre escuelas. </a:t>
            </a:r>
          </a:p>
          <a:p>
            <a:pPr marL="45720" lvl="0" indent="0">
              <a:buNone/>
            </a:pPr>
            <a:r>
              <a:rPr lang="es-MX" sz="2800" b="1" dirty="0">
                <a:solidFill>
                  <a:srgbClr val="C00000"/>
                </a:solidFill>
              </a:rPr>
              <a:t>Comenten</a:t>
            </a:r>
            <a:r>
              <a:rPr lang="es-MX" sz="2800" b="1" dirty="0">
                <a:solidFill>
                  <a:schemeClr val="tx2"/>
                </a:solidFill>
              </a:rPr>
              <a:t> </a:t>
            </a:r>
            <a:r>
              <a:rPr lang="es-MX" sz="2800" dirty="0">
                <a:solidFill>
                  <a:schemeClr val="tx2"/>
                </a:solidFill>
              </a:rPr>
              <a:t>su experiencia en el ejercicio de Observación de clase entre maestros que realizaron en la sexta sesión ordinaria del ciclo escolar anterior: </a:t>
            </a:r>
          </a:p>
          <a:p>
            <a:pPr marL="45720" indent="0">
              <a:buNone/>
            </a:pPr>
            <a:r>
              <a:rPr lang="es-MX" sz="2800" dirty="0">
                <a:solidFill>
                  <a:schemeClr val="tx2"/>
                </a:solidFill>
              </a:rPr>
              <a:t>¿qué aprendizajes les dejó?  </a:t>
            </a:r>
          </a:p>
          <a:p>
            <a:pPr marL="45720" indent="0">
              <a:buNone/>
            </a:pPr>
            <a:r>
              <a:rPr lang="es-MX" sz="2800" dirty="0">
                <a:solidFill>
                  <a:schemeClr val="tx2"/>
                </a:solidFill>
              </a:rPr>
              <a:t>¿Qué podrían mejorar para aprovechar este tipo de intercambio entre docentes</a:t>
            </a:r>
            <a:r>
              <a:rPr lang="es-MX" sz="2800" dirty="0" smtClean="0">
                <a:solidFill>
                  <a:schemeClr val="tx2"/>
                </a:solidFill>
              </a:rPr>
              <a:t>?</a:t>
            </a:r>
            <a:r>
              <a:rPr lang="es-MX" sz="2800" dirty="0">
                <a:solidFill>
                  <a:schemeClr val="tx2"/>
                </a:solidFill>
              </a:rPr>
              <a:t> </a:t>
            </a:r>
          </a:p>
          <a:p>
            <a:pPr marL="45720" lvl="0" indent="0">
              <a:buNone/>
            </a:pPr>
            <a:r>
              <a:rPr lang="es-MX" sz="2800" b="1" dirty="0">
                <a:solidFill>
                  <a:srgbClr val="C00000"/>
                </a:solidFill>
              </a:rPr>
              <a:t>Acuerden</a:t>
            </a:r>
            <a:r>
              <a:rPr lang="es-MX" sz="2800" b="1" dirty="0">
                <a:solidFill>
                  <a:schemeClr val="tx2"/>
                </a:solidFill>
              </a:rPr>
              <a:t>,</a:t>
            </a:r>
            <a:r>
              <a:rPr lang="es-MX" sz="2800" dirty="0">
                <a:solidFill>
                  <a:schemeClr val="tx2"/>
                </a:solidFill>
              </a:rPr>
              <a:t> como colectivo docente, </a:t>
            </a:r>
            <a:r>
              <a:rPr lang="es-MX" sz="2800" b="1" dirty="0">
                <a:solidFill>
                  <a:schemeClr val="tx2"/>
                </a:solidFill>
              </a:rPr>
              <a:t>si es de su interés realizar una Observación de clase entre maestros.</a:t>
            </a:r>
            <a:endParaRPr lang="es-MX" sz="2800" dirty="0">
              <a:solidFill>
                <a:schemeClr val="tx2"/>
              </a:solidFill>
            </a:endParaRPr>
          </a:p>
        </p:txBody>
      </p:sp>
    </p:spTree>
    <p:extLst>
      <p:ext uri="{BB962C8B-B14F-4D97-AF65-F5344CB8AC3E}">
        <p14:creationId xmlns:p14="http://schemas.microsoft.com/office/powerpoint/2010/main" val="32174245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86989" y="1205344"/>
            <a:ext cx="9833956" cy="5195455"/>
          </a:xfrm>
        </p:spPr>
        <p:txBody>
          <a:bodyPr>
            <a:normAutofit/>
          </a:bodyPr>
          <a:lstStyle/>
          <a:p>
            <a:pPr marL="45720" indent="0">
              <a:buNone/>
            </a:pPr>
            <a:r>
              <a:rPr lang="es-MX" sz="2400" dirty="0" smtClean="0">
                <a:solidFill>
                  <a:schemeClr val="tx2"/>
                </a:solidFill>
              </a:rPr>
              <a:t>Tengan </a:t>
            </a:r>
            <a:r>
              <a:rPr lang="es-MX" sz="2400" dirty="0">
                <a:solidFill>
                  <a:schemeClr val="tx2"/>
                </a:solidFill>
              </a:rPr>
              <a:t>presente que es importante que sea voluntaria la participación del docente o de los docentes observados, esta vez, se propone que sea a partir del desarrollo de una clase donde se ponga en práctica una atención diferenciada que considere la diversidad del grupo de alumnos. O bien, pueden realizar un encuentro entre escuelas para dar a conocer las estrategias acordadas como colectivo y recibir aportaciones e ideas que permitan su mejora. De ser el caso, pueden orientar la organización de esta sesión con lo descrito en la Guía de CTE de la sexta sesión ordinaria del ciclo escolar 2017-2018.</a:t>
            </a:r>
          </a:p>
        </p:txBody>
      </p:sp>
    </p:spTree>
    <p:extLst>
      <p:ext uri="{BB962C8B-B14F-4D97-AF65-F5344CB8AC3E}">
        <p14:creationId xmlns:p14="http://schemas.microsoft.com/office/powerpoint/2010/main" val="175479801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886989" y="556954"/>
            <a:ext cx="9833956" cy="4630188"/>
          </a:xfrm>
        </p:spPr>
        <p:txBody>
          <a:bodyPr>
            <a:normAutofit/>
          </a:bodyPr>
          <a:lstStyle/>
          <a:p>
            <a:pPr marL="45720" indent="0">
              <a:buNone/>
            </a:pPr>
            <a:r>
              <a:rPr lang="es-MX" sz="2400" b="1" dirty="0">
                <a:solidFill>
                  <a:schemeClr val="tx2"/>
                </a:solidFill>
              </a:rPr>
              <a:t>Definir con claridad el objetivo de la observación de clase</a:t>
            </a:r>
            <a:r>
              <a:rPr lang="es-MX" sz="2400" b="1" dirty="0" smtClean="0">
                <a:solidFill>
                  <a:schemeClr val="tx2"/>
                </a:solidFill>
              </a:rPr>
              <a:t>.</a:t>
            </a:r>
            <a:endParaRPr lang="es-MX" sz="2400" dirty="0">
              <a:solidFill>
                <a:schemeClr val="tx2"/>
              </a:solidFill>
            </a:endParaRPr>
          </a:p>
          <a:p>
            <a:pPr marL="45720" indent="0">
              <a:buNone/>
            </a:pPr>
            <a:r>
              <a:rPr lang="es-MX" sz="2400" b="1" dirty="0">
                <a:solidFill>
                  <a:schemeClr val="tx2"/>
                </a:solidFill>
              </a:rPr>
              <a:t>Establecer los aspectos o dimensiones que se desea observar</a:t>
            </a:r>
            <a:r>
              <a:rPr lang="es-MX" sz="2400" b="1" dirty="0" smtClean="0">
                <a:solidFill>
                  <a:schemeClr val="tx2"/>
                </a:solidFill>
              </a:rPr>
              <a:t>.</a:t>
            </a:r>
            <a:endParaRPr lang="es-MX" sz="2400" dirty="0">
              <a:solidFill>
                <a:schemeClr val="tx2"/>
              </a:solidFill>
            </a:endParaRPr>
          </a:p>
          <a:p>
            <a:pPr marL="45720" indent="0">
              <a:buNone/>
            </a:pPr>
            <a:r>
              <a:rPr lang="es-MX" sz="2400" b="1" dirty="0">
                <a:solidFill>
                  <a:schemeClr val="tx2"/>
                </a:solidFill>
              </a:rPr>
              <a:t>Definir el instrumento para el registro de la observación.</a:t>
            </a:r>
            <a:endParaRPr lang="es-MX" sz="2400" dirty="0">
              <a:solidFill>
                <a:schemeClr val="tx2"/>
              </a:solidFill>
            </a:endParaRPr>
          </a:p>
          <a:p>
            <a:pPr marL="45720" indent="0">
              <a:buNone/>
            </a:pPr>
            <a:r>
              <a:rPr lang="es-MX" sz="2400" b="1" dirty="0" smtClean="0">
                <a:solidFill>
                  <a:schemeClr val="tx2"/>
                </a:solidFill>
              </a:rPr>
              <a:t>El </a:t>
            </a:r>
            <a:r>
              <a:rPr lang="es-MX" sz="2400" b="1" dirty="0">
                <a:solidFill>
                  <a:schemeClr val="tx2"/>
                </a:solidFill>
              </a:rPr>
              <a:t>papel de los observadores durante el proceso</a:t>
            </a:r>
            <a:r>
              <a:rPr lang="es-MX" sz="2400" b="1" dirty="0" smtClean="0">
                <a:solidFill>
                  <a:schemeClr val="tx2"/>
                </a:solidFill>
              </a:rPr>
              <a:t>…</a:t>
            </a:r>
            <a:r>
              <a:rPr lang="es-MX" sz="2400" dirty="0">
                <a:solidFill>
                  <a:schemeClr val="tx2"/>
                </a:solidFill>
              </a:rPr>
              <a:t> </a:t>
            </a:r>
          </a:p>
          <a:p>
            <a:pPr marL="45720" indent="0">
              <a:buNone/>
            </a:pPr>
            <a:r>
              <a:rPr lang="es-MX" sz="2400" b="1" dirty="0">
                <a:solidFill>
                  <a:schemeClr val="tx2"/>
                </a:solidFill>
              </a:rPr>
              <a:t>Retroalimentación después de la observación de clase.</a:t>
            </a:r>
            <a:endParaRPr lang="es-MX" sz="2400" dirty="0">
              <a:solidFill>
                <a:schemeClr val="tx2"/>
              </a:solidFill>
            </a:endParaRPr>
          </a:p>
          <a:p>
            <a:pPr marL="45720" lvl="0" indent="0">
              <a:buNone/>
            </a:pPr>
            <a:r>
              <a:rPr lang="es-MX" sz="2400" b="1" dirty="0" smtClean="0">
                <a:solidFill>
                  <a:srgbClr val="C00000"/>
                </a:solidFill>
              </a:rPr>
              <a:t>En </a:t>
            </a:r>
            <a:r>
              <a:rPr lang="es-MX" sz="2400" b="1" dirty="0">
                <a:solidFill>
                  <a:srgbClr val="C00000"/>
                </a:solidFill>
              </a:rPr>
              <a:t>caso</a:t>
            </a:r>
            <a:r>
              <a:rPr lang="es-MX" sz="2400" dirty="0">
                <a:solidFill>
                  <a:srgbClr val="C00000"/>
                </a:solidFill>
              </a:rPr>
              <a:t> </a:t>
            </a:r>
            <a:r>
              <a:rPr lang="es-MX" sz="2400" dirty="0">
                <a:solidFill>
                  <a:schemeClr val="tx2"/>
                </a:solidFill>
              </a:rPr>
              <a:t>de que decidan llevar a cabo un ejercicio de Observación de clase entre maestros, lean la Ficha informativa elaborada para esta sesión. Comenten la información y las ideas ahí expresadas, y recuperen nuevos elementos para realizar.</a:t>
            </a:r>
          </a:p>
        </p:txBody>
      </p:sp>
    </p:spTree>
    <p:extLst>
      <p:ext uri="{BB962C8B-B14F-4D97-AF65-F5344CB8AC3E}">
        <p14:creationId xmlns:p14="http://schemas.microsoft.com/office/powerpoint/2010/main" val="10381671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08213" y="304800"/>
            <a:ext cx="9372600" cy="684415"/>
          </a:xfrm>
        </p:spPr>
        <p:txBody>
          <a:bodyPr/>
          <a:lstStyle/>
          <a:p>
            <a:r>
              <a:rPr lang="es-MX" b="1" dirty="0">
                <a:solidFill>
                  <a:srgbClr val="C00000"/>
                </a:solidFill>
              </a:rPr>
              <a:t>Apreciables maestras y maestros:</a:t>
            </a:r>
            <a:endParaRPr lang="es-MX" dirty="0">
              <a:solidFill>
                <a:srgbClr val="C00000"/>
              </a:solidFill>
            </a:endParaRPr>
          </a:p>
        </p:txBody>
      </p:sp>
      <p:sp>
        <p:nvSpPr>
          <p:cNvPr id="3" name="Marcador de contenido 2"/>
          <p:cNvSpPr>
            <a:spLocks noGrp="1"/>
          </p:cNvSpPr>
          <p:nvPr>
            <p:ph idx="1"/>
          </p:nvPr>
        </p:nvSpPr>
        <p:spPr>
          <a:xfrm>
            <a:off x="2208213" y="1163782"/>
            <a:ext cx="9372600" cy="4551218"/>
          </a:xfrm>
        </p:spPr>
        <p:txBody>
          <a:bodyPr/>
          <a:lstStyle/>
          <a:p>
            <a:pPr marL="45720" indent="0">
              <a:buNone/>
            </a:pPr>
            <a:r>
              <a:rPr lang="es-MX" b="1" dirty="0">
                <a:solidFill>
                  <a:schemeClr val="tx2"/>
                </a:solidFill>
              </a:rPr>
              <a:t>Para dar continuidad al compromiso establecido por el C. Esteban Moctezuma Barragán, Secretario de Educación Pública, de establecer de manera permanente un espacio de comunicación directa con el magisterio nacional y, asimismo, de compartir información relevante de nuestro Sistema Educativo, los invitamos a escuchar y compartir el contenido de su mensaje en la sesión de Consejo Técnico Escolar.</a:t>
            </a:r>
          </a:p>
          <a:p>
            <a:endParaRPr lang="es-MX" dirty="0"/>
          </a:p>
        </p:txBody>
      </p:sp>
    </p:spTree>
    <p:extLst>
      <p:ext uri="{BB962C8B-B14F-4D97-AF65-F5344CB8AC3E}">
        <p14:creationId xmlns:p14="http://schemas.microsoft.com/office/powerpoint/2010/main" val="13030669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arcador de contenido 2"/>
          <p:cNvSpPr>
            <a:spLocks noGrp="1"/>
          </p:cNvSpPr>
          <p:nvPr>
            <p:ph idx="1"/>
          </p:nvPr>
        </p:nvSpPr>
        <p:spPr>
          <a:xfrm>
            <a:off x="440575" y="673331"/>
            <a:ext cx="11140238" cy="5041669"/>
          </a:xfrm>
        </p:spPr>
        <p:txBody>
          <a:bodyPr>
            <a:normAutofit lnSpcReduction="10000"/>
          </a:bodyPr>
          <a:lstStyle/>
          <a:p>
            <a:pPr marL="0" indent="0" algn="ctr">
              <a:buNone/>
            </a:pPr>
            <a:r>
              <a:rPr lang="es-MX" sz="1800" b="1" dirty="0" smtClean="0"/>
              <a:t>Presentación en PowerPoint de </a:t>
            </a:r>
            <a:r>
              <a:rPr lang="es-MX" sz="1800" b="1" dirty="0"/>
              <a:t>la </a:t>
            </a:r>
            <a:r>
              <a:rPr lang="es-MX" sz="1800" b="1" dirty="0" smtClean="0"/>
              <a:t>quinta </a:t>
            </a:r>
            <a:r>
              <a:rPr lang="es-MX" sz="1800" b="1" dirty="0"/>
              <a:t>sesión del consejo técnico escolar de </a:t>
            </a:r>
            <a:r>
              <a:rPr lang="es-MX" sz="1800" b="1" dirty="0">
                <a:solidFill>
                  <a:srgbClr val="760000"/>
                </a:solidFill>
              </a:rPr>
              <a:t>PRIMARIA </a:t>
            </a:r>
            <a:r>
              <a:rPr lang="es-MX" sz="1800" b="1" dirty="0"/>
              <a:t>ciclo escolar 2018 – 2019. </a:t>
            </a:r>
            <a:endParaRPr lang="es-MX" sz="1800" dirty="0"/>
          </a:p>
          <a:p>
            <a:pPr marL="0" indent="0" algn="ctr">
              <a:buNone/>
            </a:pPr>
            <a:r>
              <a:rPr lang="es-MX" sz="1800" b="1" u="sng" dirty="0">
                <a:hlinkClick r:id="rId2"/>
              </a:rPr>
              <a:t>https://educacionprimaria.mx/</a:t>
            </a:r>
            <a:endParaRPr lang="es-MX" sz="1800" dirty="0"/>
          </a:p>
          <a:p>
            <a:pPr marL="0" indent="0" algn="ctr">
              <a:buNone/>
            </a:pPr>
            <a:r>
              <a:rPr lang="es-MX" sz="1800" b="1" dirty="0"/>
              <a:t>&amp;</a:t>
            </a:r>
            <a:endParaRPr lang="es-MX" sz="1800" dirty="0"/>
          </a:p>
          <a:p>
            <a:pPr marL="0" indent="0" algn="ctr">
              <a:buNone/>
            </a:pPr>
            <a:r>
              <a:rPr lang="es-MX" sz="1800" b="1" u="sng" dirty="0">
                <a:hlinkClick r:id="rId3"/>
              </a:rPr>
              <a:t>https://materialeducativo.org/</a:t>
            </a:r>
            <a:endParaRPr lang="es-MX" sz="1800" dirty="0"/>
          </a:p>
          <a:p>
            <a:pPr marL="0" indent="0" algn="ctr">
              <a:buNone/>
            </a:pPr>
            <a:r>
              <a:rPr lang="es-MX" sz="1800" b="1" dirty="0"/>
              <a:t>Únete: </a:t>
            </a:r>
            <a:r>
              <a:rPr lang="es-MX" sz="1800" b="1" u="sng" dirty="0">
                <a:hlinkClick r:id="rId4"/>
              </a:rPr>
              <a:t>https://www.facebook.com/educacionprimariamx/</a:t>
            </a:r>
            <a:endParaRPr lang="es-MX" sz="1800" dirty="0"/>
          </a:p>
          <a:p>
            <a:pPr marL="0" indent="0" algn="ctr">
              <a:buNone/>
            </a:pPr>
            <a:r>
              <a:rPr lang="es-MX" sz="1800" b="1" dirty="0"/>
              <a:t>Gracias por utilizar estos formatos solo te pedimos nos regales un </a:t>
            </a:r>
            <a:r>
              <a:rPr lang="es-MX" sz="1800" b="1" dirty="0" err="1"/>
              <a:t>like</a:t>
            </a:r>
            <a:r>
              <a:rPr lang="es-MX" sz="1800" b="1" dirty="0"/>
              <a:t>(me gusta), un comentario(gracias), compartir y etiquetar a sus compañeros y amigos docentes en nuestras publicaciones en Facebook.</a:t>
            </a:r>
            <a:endParaRPr lang="es-MX" sz="1800" dirty="0"/>
          </a:p>
          <a:p>
            <a:pPr marL="0" indent="0" algn="ctr">
              <a:buNone/>
            </a:pPr>
            <a:r>
              <a:rPr lang="es-MX" sz="1800" b="1" dirty="0"/>
              <a:t>Descargar: </a:t>
            </a:r>
            <a:r>
              <a:rPr lang="es-MX" sz="1800" b="1" dirty="0">
                <a:hlinkClick r:id="rId5"/>
              </a:rPr>
              <a:t>https://materialeducativo.org/productos-contestados-para-la-quinta-sesion-del-consejo-tecnico-escolar-2018-2019-de-preescolar-primaria-y-secundaria</a:t>
            </a:r>
            <a:r>
              <a:rPr lang="es-MX" sz="1800" b="1" dirty="0" smtClean="0">
                <a:hlinkClick r:id="rId5"/>
              </a:rPr>
              <a:t>/</a:t>
            </a:r>
            <a:endParaRPr lang="es-MX" sz="1800" b="1" dirty="0" smtClean="0"/>
          </a:p>
          <a:p>
            <a:pPr marL="0" indent="0" algn="ctr">
              <a:buNone/>
            </a:pPr>
            <a:r>
              <a:rPr lang="es-MX" sz="1800" b="1" dirty="0" smtClean="0"/>
              <a:t>Descargar</a:t>
            </a:r>
            <a:r>
              <a:rPr lang="es-MX" sz="1800" b="1" dirty="0"/>
              <a:t>: </a:t>
            </a:r>
            <a:r>
              <a:rPr lang="es-MX" sz="1800" b="1" dirty="0">
                <a:hlinkClick r:id="rId6"/>
              </a:rPr>
              <a:t>https://educacionprimaria.mx/fichas-de-la-quinta-sesion-del-consejo-tecnico-escolar-del-ciclo-escolar-2018-2019-de-inicial-preescolar-primaria-y-secundaria</a:t>
            </a:r>
            <a:r>
              <a:rPr lang="es-MX" sz="1800" b="1" dirty="0" smtClean="0">
                <a:hlinkClick r:id="rId6"/>
              </a:rPr>
              <a:t>/</a:t>
            </a:r>
            <a:endParaRPr lang="es-MX" sz="1800" b="1" dirty="0" smtClean="0"/>
          </a:p>
          <a:p>
            <a:pPr marL="0" indent="0" algn="ctr">
              <a:buNone/>
            </a:pPr>
            <a:r>
              <a:rPr lang="es-MX" sz="1800" b="1" dirty="0" smtClean="0"/>
              <a:t>Descargar:</a:t>
            </a:r>
            <a:endParaRPr lang="es-MX" sz="1800" dirty="0"/>
          </a:p>
          <a:p>
            <a:endParaRPr lang="es-MX" dirty="0"/>
          </a:p>
        </p:txBody>
      </p:sp>
    </p:spTree>
    <p:extLst>
      <p:ext uri="{BB962C8B-B14F-4D97-AF65-F5344CB8AC3E}">
        <p14:creationId xmlns:p14="http://schemas.microsoft.com/office/powerpoint/2010/main" val="8258296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213658" y="201168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800" b="1" i="1" u="none" strike="noStrike" cap="none" normalizeH="0" baseline="0" smtClean="0">
                <a:ln>
                  <a:noFill/>
                </a:ln>
                <a:solidFill>
                  <a:srgbClr val="C00000"/>
                </a:solidFill>
                <a:effectLst/>
                <a:latin typeface="Berlin Sans FB Demi" panose="020E0802020502020306" pitchFamily="34" charset="0"/>
                <a:ea typeface="Calibri" panose="020F0502020204030204" pitchFamily="34" charset="0"/>
                <a:cs typeface="Times New Roman" panose="02020603050405020304" pitchFamily="18" charset="0"/>
              </a:rPr>
              <a:t>PROHIBIDO COMPARTIR ESTE MATERIAL EN OTRAS P</a:t>
            </a:r>
            <a:r>
              <a:rPr kumimoji="0" lang="es-MX" altLang="es-MX" sz="1800" b="1" i="1" u="none" strike="noStrike" cap="none" normalizeH="0" baseline="0" smtClean="0">
                <a:ln>
                  <a:noFill/>
                </a:ln>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Á</a:t>
            </a:r>
            <a:r>
              <a:rPr kumimoji="0" lang="es-MX" altLang="es-MX" sz="1800" b="1" i="1" u="none" strike="noStrike" cap="none" normalizeH="0" baseline="0" smtClean="0">
                <a:ln>
                  <a:noFill/>
                </a:ln>
                <a:solidFill>
                  <a:srgbClr val="C00000"/>
                </a:solidFill>
                <a:effectLst/>
                <a:latin typeface="Berlin Sans FB Demi" panose="020E0802020502020306" pitchFamily="34" charset="0"/>
                <a:ea typeface="Calibri" panose="020F0502020204030204" pitchFamily="34" charset="0"/>
                <a:cs typeface="Times New Roman" panose="02020603050405020304" pitchFamily="18" charset="0"/>
              </a:rPr>
              <a:t>GINAS WEB O EL ARCHIVO EN GRUPOS.</a:t>
            </a:r>
            <a:endParaRPr kumimoji="0" lang="es-MX" altLang="es-MX"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smtClean="0">
              <a:ln>
                <a:noFill/>
              </a:ln>
              <a:solidFill>
                <a:schemeClr val="tx1"/>
              </a:solidFill>
              <a:effectLst/>
              <a:latin typeface="Arial" panose="020B0604020202020204" pitchFamily="34" charset="0"/>
            </a:endParaRPr>
          </a:p>
        </p:txBody>
      </p:sp>
      <p:pic>
        <p:nvPicPr>
          <p:cNvPr id="3073" name="Imagen 13" descr="copyright-symbol-300x30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61633" y="2822893"/>
            <a:ext cx="933450" cy="93345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p:cNvSpPr>
            <a:spLocks noChangeArrowheads="1"/>
          </p:cNvSpPr>
          <p:nvPr/>
        </p:nvSpPr>
        <p:spPr bwMode="auto">
          <a:xfrm>
            <a:off x="1213658" y="246888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MX" sz="1800" b="1" i="1" u="none" strike="noStrike" cap="none" normalizeH="0" baseline="0" smtClean="0">
                <a:ln>
                  <a:noFill/>
                </a:ln>
                <a:solidFill>
                  <a:srgbClr val="C00000"/>
                </a:solidFill>
                <a:effectLst/>
                <a:latin typeface="Berlin Sans FB Demi" panose="020E0802020502020306" pitchFamily="34" charset="0"/>
                <a:ea typeface="Calibri" panose="020F0502020204030204" pitchFamily="34" charset="0"/>
                <a:cs typeface="Times New Roman" panose="02020603050405020304" pitchFamily="18" charset="0"/>
              </a:rPr>
              <a:t>COMPARTE EL ENLACE OFICIAL EN TUS REDES SOCIALES. </a:t>
            </a:r>
            <a:endParaRPr kumimoji="0" lang="es-MX" altLang="es-MX" sz="800" b="0" i="0" u="none" strike="noStrike" cap="none" normalizeH="0" baseline="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MX" altLang="es-MX"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631501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08213" y="304800"/>
            <a:ext cx="9372600" cy="684415"/>
          </a:xfrm>
        </p:spPr>
        <p:txBody>
          <a:bodyPr/>
          <a:lstStyle/>
          <a:p>
            <a:r>
              <a:rPr lang="es-MX" b="1" dirty="0">
                <a:solidFill>
                  <a:srgbClr val="C00000"/>
                </a:solidFill>
              </a:rPr>
              <a:t>Introducción</a:t>
            </a:r>
            <a:endParaRPr lang="es-MX" dirty="0">
              <a:solidFill>
                <a:srgbClr val="C00000"/>
              </a:solidFill>
            </a:endParaRPr>
          </a:p>
        </p:txBody>
      </p:sp>
      <p:sp>
        <p:nvSpPr>
          <p:cNvPr id="3" name="Marcador de contenido 2"/>
          <p:cNvSpPr>
            <a:spLocks noGrp="1"/>
          </p:cNvSpPr>
          <p:nvPr>
            <p:ph idx="1"/>
          </p:nvPr>
        </p:nvSpPr>
        <p:spPr>
          <a:xfrm>
            <a:off x="1704109" y="1163781"/>
            <a:ext cx="9876704" cy="5611092"/>
          </a:xfrm>
        </p:spPr>
        <p:txBody>
          <a:bodyPr>
            <a:normAutofit lnSpcReduction="10000"/>
          </a:bodyPr>
          <a:lstStyle/>
          <a:p>
            <a:r>
              <a:rPr lang="es-MX" dirty="0">
                <a:solidFill>
                  <a:schemeClr val="tx2"/>
                </a:solidFill>
              </a:rPr>
              <a:t>La Secretaría de Educación Pública, a través de la Subsecretaría de Educación Básica, pone a disposición de los colectivos docentes la ficha de trabajo correspondiente a la Quinta Sesión Ordinaria de los Consejos Técnicos Escolares (CTE).</a:t>
            </a:r>
          </a:p>
          <a:p>
            <a:r>
              <a:rPr lang="es-MX" dirty="0">
                <a:solidFill>
                  <a:schemeClr val="tx2"/>
                </a:solidFill>
              </a:rPr>
              <a:t>En esta sesión se invita a los colectivos a continuar con la reflexión en torno a la necesidad de valorar y atender la diversidad que caracteriza a cada grupo escolar, de manera que se garanticen oportunidades de aprendizaje para todas las niñas, niños y adolescentes que asisten a las escuelas de educación básica, reconociendo en cada uno de ellos sus intereses, ritmos de aprendizaje, necesidades educativas o fortalezas y evitar que ningún educando se quede rezagado.</a:t>
            </a:r>
          </a:p>
          <a:p>
            <a:r>
              <a:rPr lang="es-MX" dirty="0">
                <a:solidFill>
                  <a:schemeClr val="tx2"/>
                </a:solidFill>
              </a:rPr>
              <a:t>Para esta sesión, ha transcurrido la mitad del ciclo escolar, por lo que se propone al colectivo docente reflexionar acerca de los avances que tiene la escuela con respecto al aprendizaje de los alumnos.</a:t>
            </a:r>
          </a:p>
          <a:p>
            <a:r>
              <a:rPr lang="es-MX" dirty="0">
                <a:solidFill>
                  <a:schemeClr val="tx2"/>
                </a:solidFill>
              </a:rPr>
              <a:t>Una forma de hacerlo es comparar los resultados de la evaluación diagnóstica con los obtenidos hasta ahora, con el fin de reconocer cuánto se ha avanzado y qué esfuerzos habrá que concretar en este último tramo del año lectivo, con especial atención en aquellos alumnos en riesgo de no alcanzar los aprendizajes esperados.</a:t>
            </a:r>
          </a:p>
          <a:p>
            <a:endParaRPr lang="es-MX" dirty="0"/>
          </a:p>
        </p:txBody>
      </p:sp>
    </p:spTree>
    <p:extLst>
      <p:ext uri="{BB962C8B-B14F-4D97-AF65-F5344CB8AC3E}">
        <p14:creationId xmlns:p14="http://schemas.microsoft.com/office/powerpoint/2010/main" val="399043721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1729047" y="532014"/>
            <a:ext cx="9876704" cy="6001790"/>
          </a:xfrm>
        </p:spPr>
        <p:txBody>
          <a:bodyPr>
            <a:normAutofit/>
          </a:bodyPr>
          <a:lstStyle/>
          <a:p>
            <a:r>
              <a:rPr lang="es-MX" sz="2200" dirty="0">
                <a:solidFill>
                  <a:schemeClr val="tx2"/>
                </a:solidFill>
              </a:rPr>
              <a:t>También se sugiere prever lo necesario para organizar la próxima sesión de CTE, en la que habrán de encontrarse con otros maestros en la modalidad de Aprendizaje entre escuelas, si el colectivo está de acuerdo en realizar un ejercicio de Observación de clase entre maestros.</a:t>
            </a:r>
          </a:p>
          <a:p>
            <a:r>
              <a:rPr lang="es-MX" sz="2200" dirty="0">
                <a:solidFill>
                  <a:schemeClr val="tx2"/>
                </a:solidFill>
              </a:rPr>
              <a:t>Cabe tener presente que las Fichas para el trabajo en Consejo Técnico Escolar son propuestas de organización, que los docentes y los directivos pueden tomar como un referente para el óptimo desarrollo de la sesión, a partir de sus experiencias, necesidades y contextos. Asimismo, los productos sugeridos en cada una de las sesiones de CTE son de utilidad exclusiva para la escuela; sirven para la reflexión y, si es el caso, para la reorientación de prácticas de enseñanza. No deberán ser sujetos a procesos de control administrativo, ni deben constituirse en una carga administrativa.</a:t>
            </a:r>
          </a:p>
          <a:p>
            <a:r>
              <a:rPr lang="es-MX" sz="2200" dirty="0">
                <a:solidFill>
                  <a:schemeClr val="tx2"/>
                </a:solidFill>
              </a:rPr>
              <a:t>La Secretaría de Educación Pública les desea el mejor de los éxitos en esta sesión del Consejo Técnico Escolar.</a:t>
            </a:r>
          </a:p>
          <a:p>
            <a:endParaRPr lang="es-MX" dirty="0"/>
          </a:p>
        </p:txBody>
      </p:sp>
    </p:spTree>
    <p:extLst>
      <p:ext uri="{BB962C8B-B14F-4D97-AF65-F5344CB8AC3E}">
        <p14:creationId xmlns:p14="http://schemas.microsoft.com/office/powerpoint/2010/main" val="30002316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08213" y="304800"/>
            <a:ext cx="9372600" cy="684415"/>
          </a:xfrm>
        </p:spPr>
        <p:txBody>
          <a:bodyPr/>
          <a:lstStyle/>
          <a:p>
            <a:r>
              <a:rPr lang="es-MX" b="1" dirty="0">
                <a:solidFill>
                  <a:srgbClr val="C00000"/>
                </a:solidFill>
              </a:rPr>
              <a:t>PROPÓSITO</a:t>
            </a:r>
            <a:endParaRPr lang="es-MX" dirty="0">
              <a:solidFill>
                <a:srgbClr val="C00000"/>
              </a:solidFill>
            </a:endParaRPr>
          </a:p>
        </p:txBody>
      </p:sp>
      <p:sp>
        <p:nvSpPr>
          <p:cNvPr id="3" name="Marcador de contenido 2"/>
          <p:cNvSpPr>
            <a:spLocks noGrp="1"/>
          </p:cNvSpPr>
          <p:nvPr>
            <p:ph idx="1"/>
          </p:nvPr>
        </p:nvSpPr>
        <p:spPr>
          <a:xfrm>
            <a:off x="2208213" y="1163782"/>
            <a:ext cx="9372600" cy="4551218"/>
          </a:xfrm>
        </p:spPr>
        <p:txBody>
          <a:bodyPr>
            <a:normAutofit/>
          </a:bodyPr>
          <a:lstStyle/>
          <a:p>
            <a:pPr marL="45720" indent="0">
              <a:buNone/>
            </a:pPr>
            <a:r>
              <a:rPr lang="es-MX" sz="3600" b="1" dirty="0">
                <a:solidFill>
                  <a:srgbClr val="0070C0"/>
                </a:solidFill>
              </a:rPr>
              <a:t>Que el colectivo docente:</a:t>
            </a:r>
          </a:p>
          <a:p>
            <a:pPr marL="45720" indent="0">
              <a:buNone/>
            </a:pPr>
            <a:r>
              <a:rPr lang="es-MX" sz="3600" dirty="0" smtClean="0">
                <a:solidFill>
                  <a:schemeClr val="tx2"/>
                </a:solidFill>
              </a:rPr>
              <a:t>Identifique los avances escolares alcanzados actualmente por sus alumnos con respecto al inicio del ciclo escolar y, con base en ello, determine las acciones que debe fortalecer o reorientar, con especial </a:t>
            </a:r>
            <a:r>
              <a:rPr lang="es-MX" sz="3600" dirty="0">
                <a:solidFill>
                  <a:schemeClr val="tx2"/>
                </a:solidFill>
              </a:rPr>
              <a:t>atención en los alumnos que no están </a:t>
            </a:r>
            <a:r>
              <a:rPr lang="es-MX" sz="3600" dirty="0" smtClean="0">
                <a:solidFill>
                  <a:schemeClr val="tx2"/>
                </a:solidFill>
              </a:rPr>
              <a:t>alcanzando los </a:t>
            </a:r>
            <a:r>
              <a:rPr lang="es-MX" sz="3600" dirty="0">
                <a:solidFill>
                  <a:schemeClr val="tx2"/>
                </a:solidFill>
              </a:rPr>
              <a:t>aprendizajes esperados.</a:t>
            </a:r>
            <a:endParaRPr lang="es-MX" dirty="0"/>
          </a:p>
        </p:txBody>
      </p:sp>
    </p:spTree>
    <p:extLst>
      <p:ext uri="{BB962C8B-B14F-4D97-AF65-F5344CB8AC3E}">
        <p14:creationId xmlns:p14="http://schemas.microsoft.com/office/powerpoint/2010/main" val="24109406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08213" y="304800"/>
            <a:ext cx="9372600" cy="684415"/>
          </a:xfrm>
        </p:spPr>
        <p:txBody>
          <a:bodyPr/>
          <a:lstStyle/>
          <a:p>
            <a:r>
              <a:rPr lang="es-MX" b="1" dirty="0">
                <a:solidFill>
                  <a:srgbClr val="C00000"/>
                </a:solidFill>
              </a:rPr>
              <a:t>MATERIALES</a:t>
            </a:r>
            <a:endParaRPr lang="es-MX" dirty="0">
              <a:solidFill>
                <a:srgbClr val="C00000"/>
              </a:solidFill>
            </a:endParaRPr>
          </a:p>
        </p:txBody>
      </p:sp>
      <p:sp>
        <p:nvSpPr>
          <p:cNvPr id="3" name="Marcador de contenido 2"/>
          <p:cNvSpPr>
            <a:spLocks noGrp="1"/>
          </p:cNvSpPr>
          <p:nvPr>
            <p:ph idx="1"/>
          </p:nvPr>
        </p:nvSpPr>
        <p:spPr>
          <a:xfrm>
            <a:off x="2208213" y="1163782"/>
            <a:ext cx="9372600" cy="4804756"/>
          </a:xfrm>
        </p:spPr>
        <p:txBody>
          <a:bodyPr>
            <a:normAutofit fontScale="92500"/>
          </a:bodyPr>
          <a:lstStyle/>
          <a:p>
            <a:pPr>
              <a:buFont typeface="Wingdings" panose="05000000000000000000" pitchFamily="2" charset="2"/>
              <a:buChar char="Ø"/>
            </a:pPr>
            <a:r>
              <a:rPr lang="es-MX" sz="3200" b="1" dirty="0">
                <a:solidFill>
                  <a:schemeClr val="tx2"/>
                </a:solidFill>
              </a:rPr>
              <a:t>Resultados obtenidos del proceso de evaluación diagnóstica realizada al inicio del ciclo escolar.</a:t>
            </a:r>
          </a:p>
          <a:p>
            <a:pPr>
              <a:buFont typeface="Wingdings" panose="05000000000000000000" pitchFamily="2" charset="2"/>
              <a:buChar char="Ø"/>
            </a:pPr>
            <a:r>
              <a:rPr lang="es-MX" sz="3200" b="1" dirty="0">
                <a:solidFill>
                  <a:schemeClr val="tx2"/>
                </a:solidFill>
              </a:rPr>
              <a:t>Ficha descriptiva del grupo, expedientes personales de los alumnos y registros de asistencia.</a:t>
            </a:r>
          </a:p>
          <a:p>
            <a:pPr>
              <a:buFont typeface="Wingdings" panose="05000000000000000000" pitchFamily="2" charset="2"/>
              <a:buChar char="Ø"/>
            </a:pPr>
            <a:r>
              <a:rPr lang="es-MX" sz="3200" b="1" dirty="0">
                <a:solidFill>
                  <a:schemeClr val="tx2"/>
                </a:solidFill>
              </a:rPr>
              <a:t>Productos que evidencian el trabajo de los alumnos de los que se lleva registro (portafolios de evidencias, instrumentos de evaluación y de seguimiento que hayan sido aplicados).</a:t>
            </a:r>
          </a:p>
          <a:p>
            <a:endParaRPr lang="es-MX" dirty="0"/>
          </a:p>
        </p:txBody>
      </p:sp>
    </p:spTree>
    <p:extLst>
      <p:ext uri="{BB962C8B-B14F-4D97-AF65-F5344CB8AC3E}">
        <p14:creationId xmlns:p14="http://schemas.microsoft.com/office/powerpoint/2010/main" val="27009492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08213" y="304800"/>
            <a:ext cx="9372600" cy="684415"/>
          </a:xfrm>
        </p:spPr>
        <p:txBody>
          <a:bodyPr/>
          <a:lstStyle/>
          <a:p>
            <a:r>
              <a:rPr lang="es-MX" b="1" dirty="0">
                <a:solidFill>
                  <a:srgbClr val="C00000"/>
                </a:solidFill>
              </a:rPr>
              <a:t>PRODUCTOS</a:t>
            </a:r>
            <a:endParaRPr lang="es-MX" dirty="0">
              <a:solidFill>
                <a:srgbClr val="C00000"/>
              </a:solidFill>
            </a:endParaRPr>
          </a:p>
        </p:txBody>
      </p:sp>
      <p:sp>
        <p:nvSpPr>
          <p:cNvPr id="3" name="Marcador de contenido 2"/>
          <p:cNvSpPr>
            <a:spLocks noGrp="1"/>
          </p:cNvSpPr>
          <p:nvPr>
            <p:ph idx="1"/>
          </p:nvPr>
        </p:nvSpPr>
        <p:spPr>
          <a:xfrm>
            <a:off x="2208213" y="1163782"/>
            <a:ext cx="9372600" cy="4551218"/>
          </a:xfrm>
        </p:spPr>
        <p:txBody>
          <a:bodyPr/>
          <a:lstStyle/>
          <a:p>
            <a:pPr>
              <a:buFont typeface="Wingdings" panose="05000000000000000000" pitchFamily="2" charset="2"/>
              <a:buChar char="Ø"/>
            </a:pPr>
            <a:r>
              <a:rPr lang="es-MX" sz="3200" b="1" dirty="0">
                <a:solidFill>
                  <a:schemeClr val="tx2"/>
                </a:solidFill>
              </a:rPr>
              <a:t>Listado con los nombres de los alumnos de cada grupo y de la escuela que están en riesgo de no alcanzar los aprendizajes previstos en el ciclo escolar.</a:t>
            </a:r>
          </a:p>
          <a:p>
            <a:pPr>
              <a:buFont typeface="Wingdings" panose="05000000000000000000" pitchFamily="2" charset="2"/>
              <a:buChar char="Ø"/>
            </a:pPr>
            <a:r>
              <a:rPr lang="es-MX" sz="3200" b="1" dirty="0">
                <a:solidFill>
                  <a:schemeClr val="tx2"/>
                </a:solidFill>
              </a:rPr>
              <a:t>Registro de las estrategias de apoyo que se pondrán en marcha, por grupo y por escuela, para atender a los alumnos en riesgo de rezago.</a:t>
            </a:r>
          </a:p>
          <a:p>
            <a:endParaRPr lang="es-MX" dirty="0"/>
          </a:p>
        </p:txBody>
      </p:sp>
    </p:spTree>
    <p:extLst>
      <p:ext uri="{BB962C8B-B14F-4D97-AF65-F5344CB8AC3E}">
        <p14:creationId xmlns:p14="http://schemas.microsoft.com/office/powerpoint/2010/main" val="33141082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208213" y="304800"/>
            <a:ext cx="9372600" cy="684415"/>
          </a:xfrm>
        </p:spPr>
        <p:txBody>
          <a:bodyPr/>
          <a:lstStyle/>
          <a:p>
            <a:r>
              <a:rPr lang="es-MX" b="1" dirty="0">
                <a:solidFill>
                  <a:srgbClr val="C00000"/>
                </a:solidFill>
              </a:rPr>
              <a:t>PRODUCTOS</a:t>
            </a:r>
            <a:endParaRPr lang="es-MX" dirty="0">
              <a:solidFill>
                <a:srgbClr val="C00000"/>
              </a:solidFill>
            </a:endParaRPr>
          </a:p>
        </p:txBody>
      </p:sp>
      <p:sp>
        <p:nvSpPr>
          <p:cNvPr id="3" name="Marcador de contenido 2"/>
          <p:cNvSpPr>
            <a:spLocks noGrp="1"/>
          </p:cNvSpPr>
          <p:nvPr>
            <p:ph idx="1"/>
          </p:nvPr>
        </p:nvSpPr>
        <p:spPr>
          <a:xfrm>
            <a:off x="2208213" y="1163782"/>
            <a:ext cx="9372600" cy="4551218"/>
          </a:xfrm>
        </p:spPr>
        <p:txBody>
          <a:bodyPr/>
          <a:lstStyle/>
          <a:p>
            <a:pPr>
              <a:buFont typeface="Wingdings" panose="05000000000000000000" pitchFamily="2" charset="2"/>
              <a:buChar char="Ø"/>
            </a:pPr>
            <a:r>
              <a:rPr lang="es-MX" sz="3200" b="1" dirty="0">
                <a:solidFill>
                  <a:schemeClr val="tx2"/>
                </a:solidFill>
              </a:rPr>
              <a:t>Listado con los nombres de los alumnos de cada grupo y de la escuela que están en riesgo de no alcanzar los aprendizajes previstos en el ciclo escolar.</a:t>
            </a:r>
          </a:p>
          <a:p>
            <a:pPr>
              <a:buFont typeface="Wingdings" panose="05000000000000000000" pitchFamily="2" charset="2"/>
              <a:buChar char="Ø"/>
            </a:pPr>
            <a:r>
              <a:rPr lang="es-MX" sz="3200" b="1" dirty="0">
                <a:solidFill>
                  <a:schemeClr val="tx2"/>
                </a:solidFill>
              </a:rPr>
              <a:t>Registro de las estrategias de apoyo que se pondrán en marcha, por grupo y por escuela, para atender a los alumnos en riesgo de rezago.</a:t>
            </a:r>
          </a:p>
          <a:p>
            <a:endParaRPr lang="es-MX" dirty="0"/>
          </a:p>
        </p:txBody>
      </p:sp>
    </p:spTree>
    <p:extLst>
      <p:ext uri="{BB962C8B-B14F-4D97-AF65-F5344CB8AC3E}">
        <p14:creationId xmlns:p14="http://schemas.microsoft.com/office/powerpoint/2010/main" val="42827824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23207" y="304800"/>
            <a:ext cx="10857606" cy="684415"/>
          </a:xfrm>
        </p:spPr>
        <p:txBody>
          <a:bodyPr>
            <a:normAutofit fontScale="90000"/>
          </a:bodyPr>
          <a:lstStyle/>
          <a:p>
            <a:r>
              <a:rPr lang="es-MX" b="1" dirty="0">
                <a:solidFill>
                  <a:srgbClr val="C00000"/>
                </a:solidFill>
              </a:rPr>
              <a:t>ACTIVIDADES cuya realización favorecen el logro del propósito de la sesión</a:t>
            </a:r>
            <a:endParaRPr lang="es-MX" dirty="0">
              <a:solidFill>
                <a:srgbClr val="C00000"/>
              </a:solidFill>
            </a:endParaRPr>
          </a:p>
        </p:txBody>
      </p:sp>
      <p:sp>
        <p:nvSpPr>
          <p:cNvPr id="3" name="Marcador de contenido 2"/>
          <p:cNvSpPr>
            <a:spLocks noGrp="1"/>
          </p:cNvSpPr>
          <p:nvPr>
            <p:ph idx="1"/>
          </p:nvPr>
        </p:nvSpPr>
        <p:spPr>
          <a:xfrm>
            <a:off x="889462" y="1163782"/>
            <a:ext cx="10981113" cy="4551218"/>
          </a:xfrm>
        </p:spPr>
        <p:txBody>
          <a:bodyPr>
            <a:normAutofit fontScale="85000" lnSpcReduction="20000"/>
          </a:bodyPr>
          <a:lstStyle/>
          <a:p>
            <a:pPr marL="45720" indent="0">
              <a:buNone/>
            </a:pPr>
            <a:r>
              <a:rPr lang="es-MX" sz="3200" b="1" dirty="0">
                <a:solidFill>
                  <a:srgbClr val="C00000"/>
                </a:solidFill>
              </a:rPr>
              <a:t>1. Nuestros </a:t>
            </a:r>
            <a:r>
              <a:rPr lang="es-MX" sz="3200" b="1" dirty="0">
                <a:solidFill>
                  <a:schemeClr val="tx2"/>
                </a:solidFill>
              </a:rPr>
              <a:t>alumnos tienen características y necesidades escolares distintas.</a:t>
            </a:r>
          </a:p>
          <a:p>
            <a:pPr>
              <a:buFont typeface="Wingdings" panose="05000000000000000000" pitchFamily="2" charset="2"/>
              <a:buChar char="Ø"/>
            </a:pPr>
            <a:r>
              <a:rPr lang="es-MX" sz="3200" b="1" dirty="0" smtClean="0">
                <a:solidFill>
                  <a:schemeClr val="tx2"/>
                </a:solidFill>
              </a:rPr>
              <a:t>Nuestros salones de clase tienen algo en común: todos nuestros alumnos son diferentes entre sí. Esta diversidad puede estar determinada por su procedencia cultural, social o lingüística o por sus capacidades, ritmos de aprendizaje, necesidades educativas, fortalezas, motivaciones o intereses, entre otras. Ante ello, es necesario seguir reflexionando, en colectivo, sobre la importancia de atender la diversidad que existe en cada grupo escolar y los retos que implica para la práctica docente una enseñanza que atienda a los diferentes niveles de logro de aprendizaje, a fin de que ningún niño o adolescente quede excluido de las oportunidades que para ello le puede brindar la escuela.</a:t>
            </a:r>
          </a:p>
          <a:p>
            <a:endParaRPr lang="es-MX" dirty="0"/>
          </a:p>
        </p:txBody>
      </p:sp>
    </p:spTree>
    <p:extLst>
      <p:ext uri="{BB962C8B-B14F-4D97-AF65-F5344CB8AC3E}">
        <p14:creationId xmlns:p14="http://schemas.microsoft.com/office/powerpoint/2010/main" val="17765409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theme/theme1.xml><?xml version="1.0" encoding="utf-8"?>
<a:theme xmlns:a="http://schemas.openxmlformats.org/drawingml/2006/main" name="Niños jugando 16x9">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9532273_TF03461883_TF03461883.potx" id="{7E51FD36-221A-40E9-B563-1B1438601F37}" vid="{C48C6374-1D00-407F-A436-D7B12AD3050E}"/>
    </a:ext>
  </a:extLst>
</a:theme>
</file>

<file path=docProps/app.xml><?xml version="1.0" encoding="utf-8"?>
<Properties xmlns="http://schemas.openxmlformats.org/officeDocument/2006/extended-properties" xmlns:vt="http://schemas.openxmlformats.org/officeDocument/2006/docPropsVTypes">
  <Template>TF03461883</Template>
  <TotalTime>121</TotalTime>
  <Words>1892</Words>
  <Application>Microsoft Office PowerPoint</Application>
  <PresentationFormat>Panorámica</PresentationFormat>
  <Paragraphs>79</Paragraphs>
  <Slides>21</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21</vt:i4>
      </vt:variant>
    </vt:vector>
  </HeadingPairs>
  <TitlesOfParts>
    <vt:vector size="28" baseType="lpstr">
      <vt:lpstr>Arial</vt:lpstr>
      <vt:lpstr>Berlin Sans FB Demi</vt:lpstr>
      <vt:lpstr>Calibri</vt:lpstr>
      <vt:lpstr>Euphemia</vt:lpstr>
      <vt:lpstr>Times New Roman</vt:lpstr>
      <vt:lpstr>Wingdings</vt:lpstr>
      <vt:lpstr>Niños jugando 16x9</vt:lpstr>
      <vt:lpstr>Consejo Técnico Escolar</vt:lpstr>
      <vt:lpstr>Apreciables maestras y maestros:</vt:lpstr>
      <vt:lpstr>Introducción</vt:lpstr>
      <vt:lpstr>Presentación de PowerPoint</vt:lpstr>
      <vt:lpstr>PROPÓSITO</vt:lpstr>
      <vt:lpstr>MATERIALES</vt:lpstr>
      <vt:lpstr>PRODUCTOS</vt:lpstr>
      <vt:lpstr>PRODUCTOS</vt:lpstr>
      <vt:lpstr>ACTIVIDADES cuya realización favorecen el logro del propósito de la sesión</vt:lpstr>
      <vt:lpstr>Observen con atención la imagen y compartan en plenaria algunas ideas o significados que les sugiere.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https://educacionprimaria.mx/</dc:creator>
  <cp:lastModifiedBy>Johnny Munguia España</cp:lastModifiedBy>
  <cp:revision>10</cp:revision>
  <dcterms:created xsi:type="dcterms:W3CDTF">2019-02-26T02:14:33Z</dcterms:created>
  <dcterms:modified xsi:type="dcterms:W3CDTF">2019-02-28T02:48:30Z</dcterms:modified>
</cp:coreProperties>
</file>