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24"/>
  </p:notesMasterIdLst>
  <p:sldIdLst>
    <p:sldId id="270" r:id="rId3"/>
    <p:sldId id="268" r:id="rId4"/>
    <p:sldId id="271" r:id="rId5"/>
    <p:sldId id="272" r:id="rId6"/>
    <p:sldId id="269" r:id="rId7"/>
    <p:sldId id="273" r:id="rId8"/>
    <p:sldId id="274" r:id="rId9"/>
    <p:sldId id="276" r:id="rId10"/>
    <p:sldId id="256" r:id="rId11"/>
    <p:sldId id="257" r:id="rId12"/>
    <p:sldId id="277" r:id="rId13"/>
    <p:sldId id="259" r:id="rId14"/>
    <p:sldId id="260" r:id="rId15"/>
    <p:sldId id="261" r:id="rId16"/>
    <p:sldId id="262" r:id="rId17"/>
    <p:sldId id="263" r:id="rId18"/>
    <p:sldId id="264" r:id="rId19"/>
    <p:sldId id="265" r:id="rId20"/>
    <p:sldId id="266" r:id="rId21"/>
    <p:sldId id="267" r:id="rId22"/>
    <p:sldId id="278"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009900"/>
    <a:srgbClr val="00CC66"/>
    <a:srgbClr val="FF3300"/>
    <a:srgbClr val="FFCC00"/>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8D67E43-3F05-476F-A21A-9881446AE1B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61A9DF-1A40-4F62-95A3-8FDD42608F63}" type="slidenum">
              <a:rPr lang="en-US"/>
              <a:pPr/>
              <a:t>12</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E0298D-7615-4E3A-BD9B-6D89165D5A77}" type="slidenum">
              <a:rPr lang="en-US"/>
              <a:pPr/>
              <a:t>13</a:t>
            </a:fld>
            <a:endParaRPr lang="en-US"/>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r>
              <a:rPr lang="en-US"/>
              <a:t>Comments:  The biblical comparison is father/son relationship (2 Cor. 6: 18).</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B0AD93-6271-4CB1-B62F-780F3F2F673F}" type="slidenum">
              <a:rPr lang="en-US"/>
              <a:pPr/>
              <a:t>14</a:t>
            </a:fld>
            <a:endParaRPr 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8EA8EF-4E00-4BC6-8534-CCB83AD0B509}" type="slidenum">
              <a:rPr lang="en-US"/>
              <a:pPr/>
              <a:t>15</a:t>
            </a:fld>
            <a:endParaRPr lang="en-US"/>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36094-CF9E-4E58-842C-ABE5487B5750}" type="slidenum">
              <a:rPr lang="en-US"/>
              <a:pPr/>
              <a:t>16</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476BAC-BB85-401F-B98B-4B54F1BABA0B}" type="slidenum">
              <a:rPr lang="en-US"/>
              <a:pPr/>
              <a:t>17</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3A2FC8-8D2D-4A50-B1D1-BF6C23A9FF84}" type="slidenum">
              <a:rPr lang="en-US"/>
              <a:pPr/>
              <a:t>18</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AB29F-E739-4571-B2ED-52E5E4EB83EA}" type="slidenum">
              <a:rPr lang="en-US"/>
              <a:pPr/>
              <a:t>19</a:t>
            </a:fld>
            <a:endParaRPr lang="en-US"/>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FD73A3-D4BB-466B-8558-5AA907B8FD63}" type="slidenum">
              <a:rPr lang="en-US"/>
              <a:pPr/>
              <a:t>20</a:t>
            </a:fld>
            <a:endParaRPr lang="en-US"/>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FD73A3-D4BB-466B-8558-5AA907B8FD63}" type="slidenum">
              <a:rPr lang="en-US"/>
              <a:pPr/>
              <a:t>21</a:t>
            </a:fld>
            <a:endParaRPr lang="en-US"/>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8D67E43-3F05-476F-A21A-9881446AE1B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70A863F-2B22-4D56-AC17-9B7E3EC53E5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52BF50-8E82-41BB-9028-4FBC17570F3B}"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04508DF-8BFE-477C-90A5-F884A3D96E54}"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B6522EE-0303-4230-A2A1-E4877CA6B319}" type="slidenum">
              <a:rPr lang="en-US"/>
              <a:pPr/>
              <a:t>‹#›</a:t>
            </a:fld>
            <a:endParaRPr lang="en-US"/>
          </a:p>
        </p:txBody>
      </p:sp>
    </p:spTree>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FE802DD-8368-4E4B-A75F-0823107A0FE4}" type="slidenum">
              <a:rPr lang="en-US"/>
              <a:pPr/>
              <a:t>‹#›</a:t>
            </a:fld>
            <a:endParaRPr lang="en-US"/>
          </a:p>
        </p:txBody>
      </p:sp>
    </p:spTree>
  </p:cSld>
  <p:clrMapOvr>
    <a:masterClrMapping/>
  </p:clrMapOvr>
  <p:transition>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EE0742-62C3-4544-81EB-C64521510D69}" type="slidenum">
              <a:rPr lang="en-US"/>
              <a:pPr/>
              <a:t>‹#›</a:t>
            </a:fld>
            <a:endParaRPr lang="en-US"/>
          </a:p>
        </p:txBody>
      </p:sp>
    </p:spTree>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FBB641C-3951-4A34-8954-97C5F6859513}" type="slidenum">
              <a:rPr lang="en-US"/>
              <a:pPr/>
              <a:t>‹#›</a:t>
            </a:fld>
            <a:endParaRPr lang="en-US"/>
          </a:p>
        </p:txBody>
      </p:sp>
    </p:spTree>
  </p:cSld>
  <p:clrMapOvr>
    <a:masterClrMapping/>
  </p:clrMapOvr>
  <p:transition>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0B5E67A-4F21-4C76-ABD1-1F9689D153BB}" type="slidenum">
              <a:rPr lang="en-US"/>
              <a:pPr/>
              <a:t>‹#›</a:t>
            </a:fld>
            <a:endParaRPr lang="en-US"/>
          </a:p>
        </p:txBody>
      </p:sp>
    </p:spTree>
  </p:cSld>
  <p:clrMapOvr>
    <a:masterClrMapping/>
  </p:clrMapOvr>
  <p:transition>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DCE8D49-A8D4-4FC2-8C37-7F733E200564}" type="slidenum">
              <a:rPr lang="en-US"/>
              <a:pPr/>
              <a:t>‹#›</a:t>
            </a:fld>
            <a:endParaRPr lang="en-US"/>
          </a:p>
        </p:txBody>
      </p:sp>
    </p:spTree>
  </p:cSld>
  <p:clrMapOvr>
    <a:masterClrMapping/>
  </p:clrMapOvr>
  <p:transition>
    <p:dissolv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663AF54-699E-4E23-98F1-AEB952B8276F}" type="slidenum">
              <a:rPr lang="en-US"/>
              <a:pPr/>
              <a:t>‹#›</a:t>
            </a:fld>
            <a:endParaRPr lang="en-US"/>
          </a:p>
        </p:txBody>
      </p:sp>
    </p:spTree>
  </p:cSld>
  <p:clrMapOvr>
    <a:masterClrMapping/>
  </p:clrMapOvr>
  <p:transition>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798DA90-B2CA-4FC1-8FB0-80A1C979CA3B}" type="slidenum">
              <a:rPr lang="en-US"/>
              <a:pPr/>
              <a:t>‹#›</a:t>
            </a:fld>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6EC26D8-EE28-4611-9CAB-B10D5C7CF57D}"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B8A7CA1-0285-4B61-AA4E-689701C78012}" type="slidenum">
              <a:rPr lang="en-US"/>
              <a:pPr/>
              <a:t>‹#›</a:t>
            </a:fld>
            <a:endParaRPr lang="en-US"/>
          </a:p>
        </p:txBody>
      </p:sp>
    </p:spTree>
  </p:cSld>
  <p:clrMapOvr>
    <a:masterClrMapping/>
  </p:clrMapOvr>
  <p:transition>
    <p:dissolv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FBCC247-AFCD-4967-B5B5-006327C165AF}" type="slidenum">
              <a:rPr lang="en-US"/>
              <a:pPr/>
              <a:t>‹#›</a:t>
            </a:fld>
            <a:endParaRPr lang="en-US"/>
          </a:p>
        </p:txBody>
      </p:sp>
    </p:spTree>
  </p:cSld>
  <p:clrMapOvr>
    <a:masterClrMapping/>
  </p:clrMapOvr>
  <p:transition>
    <p:dissolv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5ED4343-B435-45F3-B4AC-711CBB2796EF}" type="slidenum">
              <a:rPr lang="en-US"/>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751CF3-424C-4736-A46D-F0F93161496B}"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A105C06-5A78-4A0D-AA8E-9944F27A190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1F37D25-5BA8-47F1-84C6-EB676065581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C26C390-E532-4FC9-8220-B3F60CA82795}"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63AC946-63B9-404D-BC7F-EDD192FDB22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AB9F842-C9F0-4D58-91EE-DA2DAEC5D78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BFB8F92-AFEC-434C-9CBC-6CD63F5DF2C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970C890-7A12-458C-91A5-2BF483DEEA6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602" name="Picture 2" descr="Board of Tax Appeals Gavel Graphic"/>
          <p:cNvPicPr>
            <a:picLocks noChangeAspect="1" noChangeArrowheads="1"/>
          </p:cNvPicPr>
          <p:nvPr userDrawn="1"/>
        </p:nvPicPr>
        <p:blipFill>
          <a:blip r:embed="rId13" cstate="print"/>
          <a:srcRect/>
          <a:stretch>
            <a:fillRect/>
          </a:stretch>
        </p:blipFill>
        <p:spPr bwMode="auto">
          <a:xfrm>
            <a:off x="0" y="0"/>
            <a:ext cx="9144000" cy="6858000"/>
          </a:xfrm>
          <a:prstGeom prst="rect">
            <a:avLst/>
          </a:prstGeom>
          <a:noFill/>
        </p:spPr>
      </p:pic>
      <p:sp>
        <p:nvSpPr>
          <p:cNvPr id="25603" name="Rectangle 3"/>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4" name="Rectangle 4"/>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605" name="Rectangle 5"/>
          <p:cNvSpPr>
            <a:spLocks noGrp="1" noChangeArrowheads="1"/>
          </p:cNvSpPr>
          <p:nvPr>
            <p:ph type="dt" sz="half" idx="2"/>
          </p:nvPr>
        </p:nvSpPr>
        <p:spPr bwMode="auto">
          <a:xfrm>
            <a:off x="0" y="6553200"/>
            <a:ext cx="3657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bg1"/>
                </a:solidFill>
                <a:effectLst>
                  <a:outerShdw blurRad="38100" dist="38100" dir="2700000" algn="tl">
                    <a:srgbClr val="C0C0C0"/>
                  </a:outerShdw>
                </a:effectLst>
                <a:latin typeface="Black Chancery" pitchFamily="2" charset="0"/>
              </a:defRPr>
            </a:lvl1pPr>
          </a:lstStyle>
          <a:p>
            <a:endParaRPr lang="en-US"/>
          </a:p>
        </p:txBody>
      </p:sp>
      <p:sp>
        <p:nvSpPr>
          <p:cNvPr id="25606" name="Rectangle 6"/>
          <p:cNvSpPr>
            <a:spLocks noGrp="1" noChangeArrowheads="1"/>
          </p:cNvSpPr>
          <p:nvPr>
            <p:ph type="ftr" sz="quarter" idx="3"/>
          </p:nvPr>
        </p:nvSpPr>
        <p:spPr bwMode="auto">
          <a:xfrm>
            <a:off x="4800600" y="6553200"/>
            <a:ext cx="426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effectLst>
                  <a:outerShdw blurRad="38100" dist="38100" dir="2700000" algn="tl">
                    <a:srgbClr val="C0C0C0"/>
                  </a:outerShdw>
                </a:effectLst>
                <a:latin typeface="Black Chancery" pitchFamily="2" charset="0"/>
              </a:defRPr>
            </a:lvl1pPr>
          </a:lstStyle>
          <a:p>
            <a:endParaRPr lang="en-US"/>
          </a:p>
        </p:txBody>
      </p:sp>
      <p:sp>
        <p:nvSpPr>
          <p:cNvPr id="25607" name="Rectangle 7"/>
          <p:cNvSpPr>
            <a:spLocks noGrp="1" noChangeArrowheads="1"/>
          </p:cNvSpPr>
          <p:nvPr>
            <p:ph type="sldNum" sz="quarter" idx="4"/>
          </p:nvPr>
        </p:nvSpPr>
        <p:spPr bwMode="auto">
          <a:xfrm>
            <a:off x="7010400" y="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bg1"/>
                </a:solidFill>
                <a:effectLst>
                  <a:outerShdw blurRad="38100" dist="38100" dir="2700000" algn="tl">
                    <a:srgbClr val="C0C0C0"/>
                  </a:outerShdw>
                </a:effectLst>
              </a:defRPr>
            </a:lvl1pPr>
          </a:lstStyle>
          <a:p>
            <a:fld id="{1E976CA2-F301-44B2-9D26-AE739A94D07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dissolve/>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audio" Target="../media/audio1.wa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audio10.wav"/><Relationship Id="rId1" Type="http://schemas.openxmlformats.org/officeDocument/2006/relationships/tags" Target="../tags/tag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audio" Target="../media/audio11.wav"/><Relationship Id="rId5" Type="http://schemas.openxmlformats.org/officeDocument/2006/relationships/image" Target="../media/image5.pn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audio" Target="../media/audio12.wav"/><Relationship Id="rId5" Type="http://schemas.openxmlformats.org/officeDocument/2006/relationships/image" Target="../media/image5.pn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audio" Target="../media/audio13.wav"/><Relationship Id="rId5" Type="http://schemas.openxmlformats.org/officeDocument/2006/relationships/image" Target="../media/image5.pn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audio" Target="../media/audio14.wav"/><Relationship Id="rId5" Type="http://schemas.openxmlformats.org/officeDocument/2006/relationships/image" Target="../media/image5.pn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audio" Target="../media/audio15.wav"/><Relationship Id="rId5" Type="http://schemas.openxmlformats.org/officeDocument/2006/relationships/image" Target="../media/image5.pn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audio" Target="../media/audio16.wav"/><Relationship Id="rId5" Type="http://schemas.openxmlformats.org/officeDocument/2006/relationships/image" Target="../media/image5.pn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audio" Target="../media/audio17.wav"/><Relationship Id="rId5" Type="http://schemas.openxmlformats.org/officeDocument/2006/relationships/image" Target="../media/image5.pn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audio" Target="../media/audio18.wav"/><Relationship Id="rId5" Type="http://schemas.openxmlformats.org/officeDocument/2006/relationships/image" Target="../media/image5.pn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audio" Target="../media/audio19.wav"/><Relationship Id="rId5" Type="http://schemas.openxmlformats.org/officeDocument/2006/relationships/image" Target="../media/image5.pn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audio" Target="../media/audio2.wav"/><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20.wav"/><Relationship Id="rId1" Type="http://schemas.openxmlformats.org/officeDocument/2006/relationships/tags" Target="../tags/tag5.xml"/><Relationship Id="rId6" Type="http://schemas.openxmlformats.org/officeDocument/2006/relationships/image" Target="../media/image5.png"/><Relationship Id="rId5" Type="http://schemas.openxmlformats.org/officeDocument/2006/relationships/image" Target="../media/image9.jpe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audio" Target="../media/audio21.wav"/><Relationship Id="rId6" Type="http://schemas.openxmlformats.org/officeDocument/2006/relationships/image" Target="../media/image5.png"/><Relationship Id="rId5" Type="http://schemas.openxmlformats.org/officeDocument/2006/relationships/hyperlink" Target="mailto:fastbreak65@yahoo.com" TargetMode="Externa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audio" Target="../media/audio3.wav"/><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5.png"/><Relationship Id="rId2" Type="http://schemas.openxmlformats.org/officeDocument/2006/relationships/audio" Target="../media/audio4.wav"/><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audio" Target="../media/audio5.wav"/><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8.xml"/><Relationship Id="rId7" Type="http://schemas.openxmlformats.org/officeDocument/2006/relationships/image" Target="../media/image6.png"/><Relationship Id="rId2" Type="http://schemas.openxmlformats.org/officeDocument/2006/relationships/audio" Target="../media/audio6.wav"/><Relationship Id="rId1" Type="http://schemas.openxmlformats.org/officeDocument/2006/relationships/tags" Target="../tags/tag2.xml"/><Relationship Id="rId6" Type="http://schemas.openxmlformats.org/officeDocument/2006/relationships/hyperlink" Target="http://www.biblegateway.com/passage/?search=2%20Corinthians%205:%2010&amp;version=NASB" TargetMode="External"/><Relationship Id="rId5" Type="http://schemas.openxmlformats.org/officeDocument/2006/relationships/image" Target="../media/image3.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audio" Target="../media/audio7.wav"/><Relationship Id="rId6" Type="http://schemas.openxmlformats.org/officeDocument/2006/relationships/image" Target="../media/image6.png"/><Relationship Id="rId5" Type="http://schemas.openxmlformats.org/officeDocument/2006/relationships/hyperlink" Target="http://www.biblegateway.com/passage/?search=Romans%2014:%2010-12&amp;version=NASB"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audio" Target="../media/audio8.wav"/><Relationship Id="rId6" Type="http://schemas.openxmlformats.org/officeDocument/2006/relationships/image" Target="../media/image6.png"/><Relationship Id="rId5" Type="http://schemas.openxmlformats.org/officeDocument/2006/relationships/hyperlink" Target="http://www.biblegateway.com/passage/?search=Hebrews%202:%203&amp;version=NASB" TargetMode="Externa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audio9.wav"/><Relationship Id="rId1" Type="http://schemas.openxmlformats.org/officeDocument/2006/relationships/tags" Target="../tags/tag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6591300"/>
            <a:ext cx="9144000" cy="304800"/>
          </a:xfrm>
          <a:prstGeom prst="rect">
            <a:avLst/>
          </a:prstGeom>
          <a:solidFill>
            <a:srgbClr val="5C52A4"/>
          </a:solidFill>
          <a:ln w="9525">
            <a:noFill/>
            <a:miter lim="800000"/>
            <a:headEnd/>
            <a:tailEnd/>
          </a:ln>
          <a:effectLst/>
        </p:spPr>
        <p:txBody>
          <a:bodyPr wrap="none" anchor="ctr"/>
          <a:lstStyle/>
          <a:p>
            <a:endParaRPr lang="en-US"/>
          </a:p>
        </p:txBody>
      </p:sp>
      <p:sp>
        <p:nvSpPr>
          <p:cNvPr id="26627" name="AutoShape 3"/>
          <p:cNvSpPr>
            <a:spLocks noChangeArrowheads="1"/>
          </p:cNvSpPr>
          <p:nvPr/>
        </p:nvSpPr>
        <p:spPr bwMode="auto">
          <a:xfrm>
            <a:off x="304800" y="990600"/>
            <a:ext cx="8534400" cy="58674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6628" name="Picture 4"/>
          <p:cNvPicPr>
            <a:picLocks noChangeAspect="1" noChangeArrowheads="1"/>
          </p:cNvPicPr>
          <p:nvPr/>
        </p:nvPicPr>
        <p:blipFill>
          <a:blip r:embed="rId4" cstate="print"/>
          <a:srcRect/>
          <a:stretch>
            <a:fillRect/>
          </a:stretch>
        </p:blipFill>
        <p:spPr bwMode="auto">
          <a:xfrm>
            <a:off x="6248400" y="3048000"/>
            <a:ext cx="2895600" cy="3124200"/>
          </a:xfrm>
          <a:prstGeom prst="rect">
            <a:avLst/>
          </a:prstGeom>
          <a:noFill/>
          <a:ln w="9525">
            <a:noFill/>
            <a:miter lim="800000"/>
            <a:headEnd/>
            <a:tailEnd/>
          </a:ln>
          <a:effectLst/>
        </p:spPr>
      </p:pic>
      <p:pic>
        <p:nvPicPr>
          <p:cNvPr id="26629" name="Picture 5"/>
          <p:cNvPicPr>
            <a:picLocks noChangeAspect="1" noChangeArrowheads="1"/>
          </p:cNvPicPr>
          <p:nvPr/>
        </p:nvPicPr>
        <p:blipFill>
          <a:blip r:embed="rId5" cstate="print"/>
          <a:srcRect/>
          <a:stretch>
            <a:fillRect/>
          </a:stretch>
        </p:blipFill>
        <p:spPr bwMode="auto">
          <a:xfrm>
            <a:off x="0" y="0"/>
            <a:ext cx="6096000" cy="1109663"/>
          </a:xfrm>
          <a:prstGeom prst="rect">
            <a:avLst/>
          </a:prstGeom>
          <a:noFill/>
          <a:ln w="9525">
            <a:noFill/>
            <a:miter lim="800000"/>
            <a:headEnd/>
            <a:tailEnd/>
          </a:ln>
          <a:effectLst/>
        </p:spPr>
      </p:pic>
      <p:sp>
        <p:nvSpPr>
          <p:cNvPr id="26630" name="Text Box 6"/>
          <p:cNvSpPr txBox="1">
            <a:spLocks noChangeArrowheads="1"/>
          </p:cNvSpPr>
          <p:nvPr/>
        </p:nvSpPr>
        <p:spPr bwMode="auto">
          <a:xfrm>
            <a:off x="381000" y="1295400"/>
            <a:ext cx="6858000" cy="5749266"/>
          </a:xfrm>
          <a:prstGeom prst="rect">
            <a:avLst/>
          </a:prstGeom>
          <a:noFill/>
          <a:ln w="9525">
            <a:noFill/>
            <a:miter lim="800000"/>
            <a:headEnd/>
            <a:tailEnd/>
          </a:ln>
          <a:effectLst/>
        </p:spPr>
        <p:txBody>
          <a:bodyPr wrap="square">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Come!!!</a:t>
            </a:r>
            <a:endParaRPr lang="en-US" sz="2800" dirty="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a:effectLst>
                  <a:outerShdw blurRad="38100" dist="38100" dir="2700000" algn="tl">
                    <a:srgbClr val="C0C0C0"/>
                  </a:outerShdw>
                </a:effectLst>
                <a:latin typeface="Berlin Sans FB Demi" pitchFamily="34" charset="0"/>
              </a:rPr>
              <a:t>We are put here for a purpose, and every work will be brought into judgment </a:t>
            </a:r>
            <a:endParaRPr lang="en-US" sz="2800" dirty="0" smtClean="0">
              <a:effectLst>
                <a:outerShdw blurRad="38100" dist="38100" dir="2700000" algn="tl">
                  <a:srgbClr val="C0C0C0"/>
                </a:outerShdw>
              </a:effectLst>
              <a:latin typeface="Berlin Sans FB Demi" pitchFamily="34" charset="0"/>
            </a:endParaRPr>
          </a:p>
          <a:p>
            <a:r>
              <a:rPr lang="en-US" sz="4000" b="1" dirty="0" smtClean="0"/>
              <a:t>Ecclesiastes 12:14</a:t>
            </a:r>
          </a:p>
          <a:p>
            <a:r>
              <a:rPr lang="en-US" sz="4000" baseline="30000" dirty="0" smtClean="0"/>
              <a:t>14 </a:t>
            </a:r>
            <a:r>
              <a:rPr lang="en-US" sz="4000" dirty="0" smtClean="0"/>
              <a:t>For God will bring every act to judgment, everything which is hidden, whether it is good or evil.</a:t>
            </a:r>
          </a:p>
          <a:p>
            <a:pPr marL="1036638" lvl="1" indent="-465138">
              <a:spcBef>
                <a:spcPct val="35000"/>
              </a:spcBef>
              <a:buClr>
                <a:srgbClr val="FF0000"/>
              </a:buClr>
            </a:pPr>
            <a:endParaRPr lang="en-US" sz="2800" dirty="0">
              <a:effectLst>
                <a:outerShdw blurRad="38100" dist="38100" dir="2700000" algn="tl">
                  <a:srgbClr val="C0C0C0"/>
                </a:outerShdw>
              </a:effectLst>
              <a:latin typeface="Berlin Sans FB Demi" pitchFamily="34" charset="0"/>
            </a:endParaRPr>
          </a:p>
        </p:txBody>
      </p:sp>
      <p:pic>
        <p:nvPicPr>
          <p:cNvPr id="7" name="~PP2077.WAV">
            <a:hlinkClick r:id="" action="ppaction://media"/>
          </p:cNvPr>
          <p:cNvPicPr>
            <a:picLocks noRot="1" noChangeAspect="1"/>
          </p:cNvPicPr>
          <p:nvPr>
            <a:wavAudioFile r:embed="rId1" name="~PP2077.WAV"/>
          </p:nvPr>
        </p:nvPicPr>
        <p:blipFill>
          <a:blip r:embed="rId6" cstate="print"/>
          <a:stretch>
            <a:fillRect/>
          </a:stretch>
        </p:blipFill>
        <p:spPr>
          <a:xfrm>
            <a:off x="8696325" y="6410325"/>
            <a:ext cx="304800" cy="304800"/>
          </a:xfrm>
          <a:prstGeom prst="rect">
            <a:avLst/>
          </a:prstGeom>
        </p:spPr>
      </p:pic>
    </p:spTree>
  </p:cSld>
  <p:clrMapOvr>
    <a:masterClrMapping/>
  </p:clrMapOvr>
  <p:transition advTm="10812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5" presetClass="entr" presetSubtype="0" fill="hold" grpId="0" nodeType="withEffect">
                                  <p:stCondLst>
                                    <p:cond delay="0"/>
                                  </p:stCondLst>
                                  <p:childTnLst>
                                    <p:set>
                                      <p:cBhvr>
                                        <p:cTn id="8" dur="1" fill="hold">
                                          <p:stCondLst>
                                            <p:cond delay="0"/>
                                          </p:stCondLst>
                                        </p:cTn>
                                        <p:tgtEl>
                                          <p:spTgt spid="26627"/>
                                        </p:tgtEl>
                                        <p:attrNameLst>
                                          <p:attrName>style.visibility</p:attrName>
                                        </p:attrNameLst>
                                      </p:cBhvr>
                                      <p:to>
                                        <p:strVal val="visible"/>
                                      </p:to>
                                    </p:set>
                                    <p:anim calcmode="lin" valueType="num">
                                      <p:cBhvr>
                                        <p:cTn id="9" dur="500" decel="50000" fill="hold">
                                          <p:stCondLst>
                                            <p:cond delay="0"/>
                                          </p:stCondLst>
                                        </p:cTn>
                                        <p:tgtEl>
                                          <p:spTgt spid="26627"/>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6627"/>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6627"/>
                                        </p:tgtEl>
                                        <p:attrNameLst>
                                          <p:attrName>ppt_w</p:attrName>
                                        </p:attrNameLst>
                                      </p:cBhvr>
                                      <p:tavLst>
                                        <p:tav tm="0">
                                          <p:val>
                                            <p:strVal val="#ppt_w*.05"/>
                                          </p:val>
                                        </p:tav>
                                        <p:tav tm="100000">
                                          <p:val>
                                            <p:strVal val="#ppt_w"/>
                                          </p:val>
                                        </p:tav>
                                      </p:tavLst>
                                    </p:anim>
                                    <p:anim calcmode="lin" valueType="num">
                                      <p:cBhvr>
                                        <p:cTn id="12" dur="1000" fill="hold"/>
                                        <p:tgtEl>
                                          <p:spTgt spid="26627"/>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6627"/>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6627"/>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6627"/>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6627"/>
                                        </p:tgtEl>
                                      </p:cBhvr>
                                    </p:animEffect>
                                  </p:childTnLst>
                                </p:cTn>
                              </p:par>
                            </p:childTnLst>
                          </p:cTn>
                        </p:par>
                        <p:par>
                          <p:cTn id="17" fill="hold">
                            <p:stCondLst>
                              <p:cond delay="1000"/>
                            </p:stCondLst>
                            <p:childTnLst>
                              <p:par>
                                <p:cTn id="18" presetID="25" presetClass="entr" presetSubtype="0" fill="hold" nodeType="afterEffect">
                                  <p:stCondLst>
                                    <p:cond delay="0"/>
                                  </p:stCondLst>
                                  <p:childTnLst>
                                    <p:set>
                                      <p:cBhvr>
                                        <p:cTn id="19" dur="1" fill="hold">
                                          <p:stCondLst>
                                            <p:cond delay="0"/>
                                          </p:stCondLst>
                                        </p:cTn>
                                        <p:tgtEl>
                                          <p:spTgt spid="26630">
                                            <p:txEl>
                                              <p:pRg st="0" end="0"/>
                                            </p:txEl>
                                          </p:spTgt>
                                        </p:tgtEl>
                                        <p:attrNameLst>
                                          <p:attrName>style.visibility</p:attrName>
                                        </p:attrNameLst>
                                      </p:cBhvr>
                                      <p:to>
                                        <p:strVal val="visible"/>
                                      </p:to>
                                    </p:set>
                                    <p:anim calcmode="lin" valueType="num">
                                      <p:cBhvr>
                                        <p:cTn id="20" dur="500" decel="50000" fill="hold">
                                          <p:stCondLst>
                                            <p:cond delay="0"/>
                                          </p:stCondLst>
                                        </p:cTn>
                                        <p:tgtEl>
                                          <p:spTgt spid="26630">
                                            <p:txEl>
                                              <p:pRg st="0" end="0"/>
                                            </p:txEl>
                                          </p:spTgt>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26630">
                                            <p:txEl>
                                              <p:pRg st="0" end="0"/>
                                            </p:txEl>
                                          </p:spTgt>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26630">
                                            <p:txEl>
                                              <p:pRg st="0" end="0"/>
                                            </p:txEl>
                                          </p:spTgt>
                                        </p:tgtEl>
                                        <p:attrNameLst>
                                          <p:attrName>ppt_w</p:attrName>
                                        </p:attrNameLst>
                                      </p:cBhvr>
                                      <p:tavLst>
                                        <p:tav tm="0">
                                          <p:val>
                                            <p:strVal val="#ppt_w*.05"/>
                                          </p:val>
                                        </p:tav>
                                        <p:tav tm="100000">
                                          <p:val>
                                            <p:strVal val="#ppt_w"/>
                                          </p:val>
                                        </p:tav>
                                      </p:tavLst>
                                    </p:anim>
                                    <p:anim calcmode="lin" valueType="num">
                                      <p:cBhvr>
                                        <p:cTn id="23" dur="1000" fill="hold"/>
                                        <p:tgtEl>
                                          <p:spTgt spid="26630">
                                            <p:txEl>
                                              <p:pRg st="0" end="0"/>
                                            </p:txEl>
                                          </p:spTgt>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26630">
                                            <p:txEl>
                                              <p:pRg st="0" end="0"/>
                                            </p:txEl>
                                          </p:spTgt>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26630">
                                            <p:txEl>
                                              <p:pRg st="0" end="0"/>
                                            </p:txEl>
                                          </p:spTgt>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26630">
                                            <p:txEl>
                                              <p:pRg st="0" end="0"/>
                                            </p:txEl>
                                          </p:spTgt>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26630">
                                            <p:txEl>
                                              <p:pRg st="0" end="0"/>
                                            </p:txEl>
                                          </p:spTgt>
                                        </p:tgtEl>
                                      </p:cBhvr>
                                    </p:animEffect>
                                  </p:childTnLst>
                                </p:cTn>
                              </p:par>
                            </p:childTnLst>
                          </p:cTn>
                        </p:par>
                        <p:par>
                          <p:cTn id="28" fill="hold">
                            <p:stCondLst>
                              <p:cond delay="2000"/>
                            </p:stCondLst>
                            <p:childTnLst>
                              <p:par>
                                <p:cTn id="29" presetID="3" presetClass="entr" presetSubtype="10" fill="hold" nodeType="afterEffect">
                                  <p:stCondLst>
                                    <p:cond delay="0"/>
                                  </p:stCondLst>
                                  <p:childTnLst>
                                    <p:set>
                                      <p:cBhvr>
                                        <p:cTn id="30" dur="1" fill="hold">
                                          <p:stCondLst>
                                            <p:cond delay="0"/>
                                          </p:stCondLst>
                                        </p:cTn>
                                        <p:tgtEl>
                                          <p:spTgt spid="26630">
                                            <p:txEl>
                                              <p:pRg st="1" end="1"/>
                                            </p:txEl>
                                          </p:spTgt>
                                        </p:tgtEl>
                                        <p:attrNameLst>
                                          <p:attrName>style.visibility</p:attrName>
                                        </p:attrNameLst>
                                      </p:cBhvr>
                                      <p:to>
                                        <p:strVal val="visible"/>
                                      </p:to>
                                    </p:set>
                                    <p:animEffect transition="in" filter="blinds(horizontal)">
                                      <p:cBhvr>
                                        <p:cTn id="31" dur="500"/>
                                        <p:tgtEl>
                                          <p:spTgt spid="26630">
                                            <p:txEl>
                                              <p:pRg st="1" end="1"/>
                                            </p:txEl>
                                          </p:spTgt>
                                        </p:tgtEl>
                                      </p:cBhvr>
                                    </p:animEffect>
                                  </p:childTnLst>
                                </p:cTn>
                              </p:par>
                            </p:childTnLst>
                          </p:cTn>
                        </p:par>
                        <p:par>
                          <p:cTn id="32" fill="hold">
                            <p:stCondLst>
                              <p:cond delay="2500"/>
                            </p:stCondLst>
                            <p:childTnLst>
                              <p:par>
                                <p:cTn id="33" presetID="3" presetClass="entr" presetSubtype="10" fill="hold" nodeType="afterEffect">
                                  <p:stCondLst>
                                    <p:cond delay="0"/>
                                  </p:stCondLst>
                                  <p:childTnLst>
                                    <p:set>
                                      <p:cBhvr>
                                        <p:cTn id="34" dur="1" fill="hold">
                                          <p:stCondLst>
                                            <p:cond delay="0"/>
                                          </p:stCondLst>
                                        </p:cTn>
                                        <p:tgtEl>
                                          <p:spTgt spid="26630">
                                            <p:txEl>
                                              <p:pRg st="2" end="2"/>
                                            </p:txEl>
                                          </p:spTgt>
                                        </p:tgtEl>
                                        <p:attrNameLst>
                                          <p:attrName>style.visibility</p:attrName>
                                        </p:attrNameLst>
                                      </p:cBhvr>
                                      <p:to>
                                        <p:strVal val="visible"/>
                                      </p:to>
                                    </p:set>
                                    <p:animEffect transition="in" filter="blinds(horizontal)">
                                      <p:cBhvr>
                                        <p:cTn id="35" dur="500"/>
                                        <p:tgtEl>
                                          <p:spTgt spid="26630">
                                            <p:txEl>
                                              <p:pRg st="2" end="2"/>
                                            </p:txEl>
                                          </p:spTgt>
                                        </p:tgtEl>
                                      </p:cBhvr>
                                    </p:animEffect>
                                  </p:childTnLst>
                                </p:cTn>
                              </p:par>
                            </p:childTnLst>
                          </p:cTn>
                        </p:par>
                        <p:par>
                          <p:cTn id="36" fill="hold">
                            <p:stCondLst>
                              <p:cond delay="3000"/>
                            </p:stCondLst>
                            <p:childTnLst>
                              <p:par>
                                <p:cTn id="37" presetID="3" presetClass="entr" presetSubtype="10" fill="hold" nodeType="afterEffect">
                                  <p:stCondLst>
                                    <p:cond delay="0"/>
                                  </p:stCondLst>
                                  <p:childTnLst>
                                    <p:set>
                                      <p:cBhvr>
                                        <p:cTn id="38" dur="1" fill="hold">
                                          <p:stCondLst>
                                            <p:cond delay="0"/>
                                          </p:stCondLst>
                                        </p:cTn>
                                        <p:tgtEl>
                                          <p:spTgt spid="26630">
                                            <p:txEl>
                                              <p:pRg st="3" end="3"/>
                                            </p:txEl>
                                          </p:spTgt>
                                        </p:tgtEl>
                                        <p:attrNameLst>
                                          <p:attrName>style.visibility</p:attrName>
                                        </p:attrNameLst>
                                      </p:cBhvr>
                                      <p:to>
                                        <p:strVal val="visible"/>
                                      </p:to>
                                    </p:set>
                                    <p:animEffect transition="in" filter="blinds(horizontal)">
                                      <p:cBhvr>
                                        <p:cTn id="39" dur="500"/>
                                        <p:tgtEl>
                                          <p:spTgt spid="266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0"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66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alphaModFix amt="33000"/>
            <a:lum/>
          </a:blip>
          <a:srcRect/>
          <a:stretch>
            <a:fillRect l="-1000" r="-1000"/>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0"/>
            <a:ext cx="7772400" cy="765175"/>
          </a:xfrm>
          <a:solidFill>
            <a:schemeClr val="accent3"/>
          </a:solidFill>
        </p:spPr>
        <p:txBody>
          <a:bodyPr/>
          <a:lstStyle/>
          <a:p>
            <a:r>
              <a:rPr lang="en-US" sz="4000"/>
              <a:t>Boldness in the Day of Judgment</a:t>
            </a:r>
          </a:p>
        </p:txBody>
      </p:sp>
      <p:sp>
        <p:nvSpPr>
          <p:cNvPr id="3075" name="Rectangle 3"/>
          <p:cNvSpPr>
            <a:spLocks noGrp="1" noChangeArrowheads="1"/>
          </p:cNvSpPr>
          <p:nvPr>
            <p:ph type="subTitle" idx="1"/>
          </p:nvPr>
        </p:nvSpPr>
        <p:spPr>
          <a:xfrm>
            <a:off x="685800" y="1676400"/>
            <a:ext cx="8001000" cy="3352800"/>
          </a:xfrm>
        </p:spPr>
        <p:txBody>
          <a:bodyPr/>
          <a:lstStyle/>
          <a:p>
            <a:pPr algn="l">
              <a:lnSpc>
                <a:spcPct val="90000"/>
              </a:lnSpc>
            </a:pPr>
            <a:r>
              <a:rPr lang="en-US"/>
              <a:t>“17: Herein is our love made perfect, that we may have boldness in the day of judgment: because as he is, so are we in this world. 18: There is no fear in love; but perfect love casteth out fear: because fear hath torment. He that feareth is not made perfect in love” (I John 4).</a:t>
            </a:r>
          </a:p>
        </p:txBody>
      </p:sp>
      <p:pic>
        <p:nvPicPr>
          <p:cNvPr id="3076" name="Picture 4" descr="judgment_day_terror"/>
          <p:cNvPicPr>
            <a:picLocks noChangeAspect="1" noChangeArrowheads="1"/>
          </p:cNvPicPr>
          <p:nvPr/>
        </p:nvPicPr>
        <p:blipFill>
          <a:blip r:embed="rId6" cstate="print"/>
          <a:srcRect/>
          <a:stretch>
            <a:fillRect/>
          </a:stretch>
        </p:blipFill>
        <p:spPr bwMode="auto">
          <a:xfrm>
            <a:off x="762000" y="1219200"/>
            <a:ext cx="4953000" cy="3886200"/>
          </a:xfrm>
          <a:prstGeom prst="rect">
            <a:avLst/>
          </a:prstGeom>
          <a:noFill/>
        </p:spPr>
      </p:pic>
      <p:pic>
        <p:nvPicPr>
          <p:cNvPr id="5" name="~PP3363.WAV">
            <a:hlinkClick r:id="" action="ppaction://media"/>
          </p:cNvPr>
          <p:cNvPicPr>
            <a:picLocks noRot="1" noChangeAspect="1"/>
          </p:cNvPicPr>
          <p:nvPr>
            <a:wavAudioFile r:embed="rId2" name="~PP3363.WAV"/>
          </p:nvPr>
        </p:nvPicPr>
        <p:blipFill>
          <a:blip r:embed="rId7" cstate="print"/>
          <a:stretch>
            <a:fillRect/>
          </a:stretch>
        </p:blipFill>
        <p:spPr>
          <a:xfrm>
            <a:off x="8696325" y="6410325"/>
            <a:ext cx="304800" cy="304800"/>
          </a:xfrm>
          <a:prstGeom prst="rect">
            <a:avLst/>
          </a:prstGeom>
        </p:spPr>
      </p:pic>
    </p:spTree>
    <p:custDataLst>
      <p:tags r:id="rId1"/>
    </p:custDataLst>
  </p:cSld>
  <p:clrMapOvr>
    <a:masterClrMapping/>
  </p:clrMapOvr>
  <p:transition advTm="4603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3" presetClass="exit" presetSubtype="32" fill="hold" nodeType="clickEffect">
                                  <p:stCondLst>
                                    <p:cond delay="0"/>
                                  </p:stCondLst>
                                  <p:childTnLst>
                                    <p:anim calcmode="lin" valueType="num">
                                      <p:cBhvr>
                                        <p:cTn id="10" dur="2000"/>
                                        <p:tgtEl>
                                          <p:spTgt spid="3076"/>
                                        </p:tgtEl>
                                        <p:attrNameLst>
                                          <p:attrName>ppt_w</p:attrName>
                                        </p:attrNameLst>
                                      </p:cBhvr>
                                      <p:tavLst>
                                        <p:tav tm="0">
                                          <p:val>
                                            <p:strVal val="ppt_w"/>
                                          </p:val>
                                        </p:tav>
                                        <p:tav tm="100000">
                                          <p:val>
                                            <p:fltVal val="0"/>
                                          </p:val>
                                        </p:tav>
                                      </p:tavLst>
                                    </p:anim>
                                    <p:anim calcmode="lin" valueType="num">
                                      <p:cBhvr>
                                        <p:cTn id="11" dur="2000"/>
                                        <p:tgtEl>
                                          <p:spTgt spid="3076"/>
                                        </p:tgtEl>
                                        <p:attrNameLst>
                                          <p:attrName>ppt_h</p:attrName>
                                        </p:attrNameLst>
                                      </p:cBhvr>
                                      <p:tavLst>
                                        <p:tav tm="0">
                                          <p:val>
                                            <p:strVal val="ppt_h"/>
                                          </p:val>
                                        </p:tav>
                                        <p:tav tm="100000">
                                          <p:val>
                                            <p:fltVal val="0"/>
                                          </p:val>
                                        </p:tav>
                                      </p:tavLst>
                                    </p:anim>
                                    <p:set>
                                      <p:cBhvr>
                                        <p:cTn id="12" dur="1" fill="hold">
                                          <p:stCondLst>
                                            <p:cond delay="1999"/>
                                          </p:stCondLst>
                                        </p:cTn>
                                        <p:tgtEl>
                                          <p:spTgt spid="307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3075">
                                            <p:txEl>
                                              <p:pRg st="0" end="0"/>
                                            </p:txEl>
                                          </p:spTgt>
                                        </p:tgtEl>
                                        <p:attrNameLst>
                                          <p:attrName>style.visibility</p:attrName>
                                        </p:attrNameLst>
                                      </p:cBhvr>
                                      <p:to>
                                        <p:strVal val="visible"/>
                                      </p:to>
                                    </p:set>
                                    <p:anim calcmode="lin" valueType="num">
                                      <p:cBhvr>
                                        <p:cTn id="17" dur="500" fill="hold"/>
                                        <p:tgtEl>
                                          <p:spTgt spid="3075">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307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0"/>
            <a:ext cx="7772400" cy="765175"/>
          </a:xfrm>
          <a:solidFill>
            <a:schemeClr val="accent3"/>
          </a:solidFill>
        </p:spPr>
        <p:txBody>
          <a:bodyPr/>
          <a:lstStyle/>
          <a:p>
            <a:r>
              <a:rPr lang="en-US" sz="4000"/>
              <a:t>Boldness in the Day of Judgment</a:t>
            </a:r>
          </a:p>
        </p:txBody>
      </p:sp>
      <p:sp>
        <p:nvSpPr>
          <p:cNvPr id="3075" name="Rectangle 3"/>
          <p:cNvSpPr>
            <a:spLocks noGrp="1" noChangeArrowheads="1"/>
          </p:cNvSpPr>
          <p:nvPr>
            <p:ph type="subTitle" idx="1"/>
          </p:nvPr>
        </p:nvSpPr>
        <p:spPr>
          <a:xfrm>
            <a:off x="685800" y="1676400"/>
            <a:ext cx="8001000" cy="3352800"/>
          </a:xfrm>
        </p:spPr>
        <p:txBody>
          <a:bodyPr/>
          <a:lstStyle/>
          <a:p>
            <a:pPr algn="l">
              <a:lnSpc>
                <a:spcPct val="90000"/>
              </a:lnSpc>
            </a:pPr>
            <a:r>
              <a:rPr lang="en-US"/>
              <a:t>“17: Herein is our love made perfect, that we may have boldness in the day of judgment: because as he is, so are we in this world. 18: There is no fear in love; but perfect love casteth out fear: because fear hath torment. He that feareth is not made perfect in love” (I John 4).</a:t>
            </a:r>
          </a:p>
        </p:txBody>
      </p:sp>
      <p:pic>
        <p:nvPicPr>
          <p:cNvPr id="4" name="~PP341.WAV">
            <a:hlinkClick r:id="" action="ppaction://media"/>
          </p:cNvPr>
          <p:cNvPicPr>
            <a:picLocks noRot="1" noChangeAspect="1"/>
          </p:cNvPicPr>
          <p:nvPr>
            <a:wavAudioFile r:embed="rId1" name="~PP341.WAV"/>
          </p:nvPr>
        </p:nvPicPr>
        <p:blipFill>
          <a:blip r:embed="rId5" cstate="print"/>
          <a:stretch>
            <a:fillRect/>
          </a:stretch>
        </p:blipFill>
        <p:spPr>
          <a:xfrm>
            <a:off x="8696325" y="6410325"/>
            <a:ext cx="304800" cy="304800"/>
          </a:xfrm>
          <a:prstGeom prst="rect">
            <a:avLst/>
          </a:prstGeom>
        </p:spPr>
      </p:pic>
    </p:spTree>
  </p:cSld>
  <p:clrMapOvr>
    <a:masterClrMapping/>
  </p:clrMapOvr>
  <p:transition advTm="91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685800" y="0"/>
            <a:ext cx="7772400" cy="765175"/>
          </a:xfrm>
          <a:solidFill>
            <a:schemeClr val="accent3"/>
          </a:solidFill>
        </p:spPr>
        <p:txBody>
          <a:bodyPr/>
          <a:lstStyle/>
          <a:p>
            <a:r>
              <a:rPr lang="en-US" sz="4000"/>
              <a:t>Boldness in the Day of Judgment</a:t>
            </a:r>
          </a:p>
        </p:txBody>
      </p:sp>
      <p:sp>
        <p:nvSpPr>
          <p:cNvPr id="5124" name="Rectangle 4"/>
          <p:cNvSpPr>
            <a:spLocks noGrp="1" noChangeArrowheads="1"/>
          </p:cNvSpPr>
          <p:nvPr>
            <p:ph type="subTitle" idx="1"/>
          </p:nvPr>
        </p:nvSpPr>
        <p:spPr>
          <a:xfrm>
            <a:off x="457200" y="1828800"/>
            <a:ext cx="8382000" cy="4648200"/>
          </a:xfrm>
        </p:spPr>
        <p:txBody>
          <a:bodyPr/>
          <a:lstStyle/>
          <a:p>
            <a:pPr algn="l"/>
            <a:r>
              <a:rPr lang="en-US" sz="2400" b="1" dirty="0">
                <a:solidFill>
                  <a:srgbClr val="009900"/>
                </a:solidFill>
              </a:rPr>
              <a:t>Biblical love results in two states:</a:t>
            </a:r>
          </a:p>
          <a:p>
            <a:pPr algn="l"/>
            <a:r>
              <a:rPr lang="en-US" sz="2400" dirty="0" smtClean="0"/>
              <a:t>      </a:t>
            </a:r>
            <a:r>
              <a:rPr lang="en-US" sz="2400" dirty="0"/>
              <a:t>A state of personal relationship with God.</a:t>
            </a:r>
          </a:p>
          <a:p>
            <a:pPr algn="l"/>
            <a:r>
              <a:rPr lang="en-US" sz="2400" dirty="0" smtClean="0"/>
              <a:t>      </a:t>
            </a:r>
            <a:r>
              <a:rPr lang="en-US" sz="2400" dirty="0"/>
              <a:t>A consequent state of trust and fellowship with God </a:t>
            </a:r>
            <a:endParaRPr lang="en-US" sz="2400" dirty="0" smtClean="0"/>
          </a:p>
          <a:p>
            <a:pPr algn="l"/>
            <a:r>
              <a:rPr lang="en-US" sz="2400" dirty="0" smtClean="0"/>
              <a:t>I </a:t>
            </a:r>
            <a:r>
              <a:rPr lang="en-US" sz="2400" dirty="0"/>
              <a:t>John 1</a:t>
            </a:r>
            <a:r>
              <a:rPr lang="en-US" sz="2400" dirty="0" smtClean="0"/>
              <a:t>:</a:t>
            </a:r>
            <a:r>
              <a:rPr lang="en-US" sz="2400" baseline="30000" dirty="0" smtClean="0"/>
              <a:t> 7 </a:t>
            </a:r>
            <a:r>
              <a:rPr lang="en-US" sz="2400" dirty="0" smtClean="0"/>
              <a:t>but if we walk in the Light as He Himself is in the Light, we have fellowship with one another, and the blood of Jesus His Son cleanses us from all sin. </a:t>
            </a:r>
            <a:r>
              <a:rPr lang="en-US" sz="2400" baseline="30000" dirty="0" smtClean="0"/>
              <a:t>8 </a:t>
            </a:r>
            <a:r>
              <a:rPr lang="en-US" sz="2400" dirty="0" smtClean="0"/>
              <a:t>If we say that we have no sin, we are deceiving ourselves and the truth is not in us. </a:t>
            </a:r>
            <a:r>
              <a:rPr lang="en-US" sz="2400" baseline="30000" dirty="0" smtClean="0"/>
              <a:t>9 </a:t>
            </a:r>
            <a:r>
              <a:rPr lang="en-US" sz="2400" dirty="0" smtClean="0"/>
              <a:t>If we confess our sins, He is faithful and righteous to forgive us our sins and to cleanse us from all unrighteousness.</a:t>
            </a:r>
          </a:p>
          <a:p>
            <a:pPr algn="l"/>
            <a:r>
              <a:rPr lang="en-US" sz="2400" dirty="0" smtClean="0"/>
              <a:t>  </a:t>
            </a:r>
            <a:endParaRPr lang="en-US" sz="2400" dirty="0"/>
          </a:p>
        </p:txBody>
      </p:sp>
      <p:pic>
        <p:nvPicPr>
          <p:cNvPr id="4" name="~PP2473.WAV">
            <a:hlinkClick r:id="" action="ppaction://media"/>
          </p:cNvPr>
          <p:cNvPicPr>
            <a:picLocks noRot="1" noChangeAspect="1"/>
          </p:cNvPicPr>
          <p:nvPr>
            <a:wavAudioFile r:embed="rId1" name="~PP2473.WAV"/>
          </p:nvPr>
        </p:nvPicPr>
        <p:blipFill>
          <a:blip r:embed="rId5" cstate="print"/>
          <a:stretch>
            <a:fillRect/>
          </a:stretch>
        </p:blipFill>
        <p:spPr>
          <a:xfrm>
            <a:off x="8696325" y="6410325"/>
            <a:ext cx="304800" cy="304800"/>
          </a:xfrm>
          <a:prstGeom prst="rect">
            <a:avLst/>
          </a:prstGeom>
        </p:spPr>
      </p:pic>
    </p:spTree>
  </p:cSld>
  <p:clrMapOvr>
    <a:masterClrMapping/>
  </p:clrMapOvr>
  <p:transition advTm="2658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5124">
                                            <p:txEl>
                                              <p:pRg st="1" end="1"/>
                                            </p:txEl>
                                          </p:spTgt>
                                        </p:tgtEl>
                                        <p:attrNameLst>
                                          <p:attrName>style.visibility</p:attrName>
                                        </p:attrNameLst>
                                      </p:cBhvr>
                                      <p:to>
                                        <p:strVal val="visible"/>
                                      </p:to>
                                    </p:set>
                                    <p:anim calcmode="lin" valueType="num">
                                      <p:cBhvr>
                                        <p:cTn id="10" dur="500" fill="hold"/>
                                        <p:tgtEl>
                                          <p:spTgt spid="512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512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512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5124">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39" presetClass="entr" presetSubtype="0" accel="100000" fill="hold" nodeType="afterEffect">
                                  <p:stCondLst>
                                    <p:cond delay="0"/>
                                  </p:stCondLst>
                                  <p:childTnLst>
                                    <p:set>
                                      <p:cBhvr>
                                        <p:cTn id="16" dur="1" fill="hold">
                                          <p:stCondLst>
                                            <p:cond delay="0"/>
                                          </p:stCondLst>
                                        </p:cTn>
                                        <p:tgtEl>
                                          <p:spTgt spid="5124">
                                            <p:txEl>
                                              <p:pRg st="2" end="2"/>
                                            </p:txEl>
                                          </p:spTgt>
                                        </p:tgtEl>
                                        <p:attrNameLst>
                                          <p:attrName>style.visibility</p:attrName>
                                        </p:attrNameLst>
                                      </p:cBhvr>
                                      <p:to>
                                        <p:strVal val="visible"/>
                                      </p:to>
                                    </p:set>
                                    <p:anim calcmode="lin" valueType="num">
                                      <p:cBhvr>
                                        <p:cTn id="17" dur="500" fill="hold"/>
                                        <p:tgtEl>
                                          <p:spTgt spid="512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512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512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5124">
                                            <p:txEl>
                                              <p:pRg st="2" end="2"/>
                                            </p:txEl>
                                          </p:spTgt>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39" presetClass="entr" presetSubtype="0" accel="100000" fill="hold" nodeType="afterEffect">
                                  <p:stCondLst>
                                    <p:cond delay="0"/>
                                  </p:stCondLst>
                                  <p:childTnLst>
                                    <p:set>
                                      <p:cBhvr>
                                        <p:cTn id="23" dur="1" fill="hold">
                                          <p:stCondLst>
                                            <p:cond delay="0"/>
                                          </p:stCondLst>
                                        </p:cTn>
                                        <p:tgtEl>
                                          <p:spTgt spid="5124">
                                            <p:txEl>
                                              <p:pRg st="3" end="3"/>
                                            </p:txEl>
                                          </p:spTgt>
                                        </p:tgtEl>
                                        <p:attrNameLst>
                                          <p:attrName>style.visibility</p:attrName>
                                        </p:attrNameLst>
                                      </p:cBhvr>
                                      <p:to>
                                        <p:strVal val="visible"/>
                                      </p:to>
                                    </p:set>
                                    <p:anim calcmode="lin" valueType="num">
                                      <p:cBhvr>
                                        <p:cTn id="24" dur="500" fill="hold"/>
                                        <p:tgtEl>
                                          <p:spTgt spid="512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512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512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5124">
                                            <p:txEl>
                                              <p:pRg st="3" end="3"/>
                                            </p:txEl>
                                          </p:spTgt>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39" presetClass="entr" presetSubtype="0" accel="100000" fill="hold" nodeType="afterEffect">
                                  <p:stCondLst>
                                    <p:cond delay="0"/>
                                  </p:stCondLst>
                                  <p:childTnLst>
                                    <p:set>
                                      <p:cBhvr>
                                        <p:cTn id="30" dur="1" fill="hold">
                                          <p:stCondLst>
                                            <p:cond delay="0"/>
                                          </p:stCondLst>
                                        </p:cTn>
                                        <p:tgtEl>
                                          <p:spTgt spid="5124">
                                            <p:txEl>
                                              <p:pRg st="4" end="4"/>
                                            </p:txEl>
                                          </p:spTgt>
                                        </p:tgtEl>
                                        <p:attrNameLst>
                                          <p:attrName>style.visibility</p:attrName>
                                        </p:attrNameLst>
                                      </p:cBhvr>
                                      <p:to>
                                        <p:strVal val="visible"/>
                                      </p:to>
                                    </p:set>
                                    <p:anim calcmode="lin" valueType="num">
                                      <p:cBhvr>
                                        <p:cTn id="31" dur="500" fill="hold"/>
                                        <p:tgtEl>
                                          <p:spTgt spid="5124">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5124">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5124">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512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85800" y="0"/>
            <a:ext cx="7772400" cy="765175"/>
          </a:xfrm>
          <a:solidFill>
            <a:schemeClr val="accent1"/>
          </a:solidFill>
        </p:spPr>
        <p:txBody>
          <a:bodyPr/>
          <a:lstStyle/>
          <a:p>
            <a:r>
              <a:rPr lang="en-US" sz="4000"/>
              <a:t>Boldness in the Day of Judgment</a:t>
            </a:r>
          </a:p>
        </p:txBody>
      </p:sp>
      <p:sp>
        <p:nvSpPr>
          <p:cNvPr id="9219" name="Rectangle 3"/>
          <p:cNvSpPr>
            <a:spLocks noGrp="1" noChangeArrowheads="1"/>
          </p:cNvSpPr>
          <p:nvPr>
            <p:ph type="subTitle" idx="1"/>
          </p:nvPr>
        </p:nvSpPr>
        <p:spPr>
          <a:xfrm>
            <a:off x="457200" y="1828800"/>
            <a:ext cx="8382000" cy="4648200"/>
          </a:xfrm>
        </p:spPr>
        <p:txBody>
          <a:bodyPr/>
          <a:lstStyle/>
          <a:p>
            <a:pPr algn="l"/>
            <a:r>
              <a:rPr lang="en-US" b="1" dirty="0">
                <a:solidFill>
                  <a:srgbClr val="009900"/>
                </a:solidFill>
              </a:rPr>
              <a:t>We can effect this “boldness” by first developing love:</a:t>
            </a:r>
          </a:p>
          <a:p>
            <a:pPr algn="l"/>
            <a:endParaRPr lang="en-US" dirty="0"/>
          </a:p>
          <a:p>
            <a:pPr algn="l"/>
            <a:r>
              <a:rPr lang="en-US" dirty="0"/>
              <a:t>“19: We love him, because he first loved us” (I John 4).</a:t>
            </a:r>
          </a:p>
          <a:p>
            <a:pPr algn="l"/>
            <a:endParaRPr lang="en-US" dirty="0"/>
          </a:p>
          <a:p>
            <a:pPr algn="l"/>
            <a:r>
              <a:rPr lang="en-US" dirty="0"/>
              <a:t>      </a:t>
            </a:r>
          </a:p>
        </p:txBody>
      </p:sp>
      <p:pic>
        <p:nvPicPr>
          <p:cNvPr id="4" name="~PP4027.WAV">
            <a:hlinkClick r:id="" action="ppaction://media"/>
          </p:cNvPr>
          <p:cNvPicPr>
            <a:picLocks noRot="1" noChangeAspect="1"/>
          </p:cNvPicPr>
          <p:nvPr>
            <a:wavAudioFile r:embed="rId1" name="~PP4027.WAV"/>
          </p:nvPr>
        </p:nvPicPr>
        <p:blipFill>
          <a:blip r:embed="rId5" cstate="print"/>
          <a:stretch>
            <a:fillRect/>
          </a:stretch>
        </p:blipFill>
        <p:spPr>
          <a:xfrm>
            <a:off x="8696325" y="6410325"/>
            <a:ext cx="304800" cy="304800"/>
          </a:xfrm>
          <a:prstGeom prst="rect">
            <a:avLst/>
          </a:prstGeom>
        </p:spPr>
      </p:pic>
    </p:spTree>
  </p:cSld>
  <p:clrMapOvr>
    <a:masterClrMapping/>
  </p:clrMapOvr>
  <p:transition advTm="259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 presetClass="entr" presetSubtype="10" fill="hold" nodeType="afterEffect">
                                  <p:stCondLst>
                                    <p:cond delay="0"/>
                                  </p:stCondLst>
                                  <p:childTnLst>
                                    <p:set>
                                      <p:cBhvr>
                                        <p:cTn id="9" dur="1" fill="hold">
                                          <p:stCondLst>
                                            <p:cond delay="0"/>
                                          </p:stCondLst>
                                        </p:cTn>
                                        <p:tgtEl>
                                          <p:spTgt spid="9219">
                                            <p:txEl>
                                              <p:pRg st="0" end="0"/>
                                            </p:txEl>
                                          </p:spTgt>
                                        </p:tgtEl>
                                        <p:attrNameLst>
                                          <p:attrName>style.visibility</p:attrName>
                                        </p:attrNameLst>
                                      </p:cBhvr>
                                      <p:to>
                                        <p:strVal val="visible"/>
                                      </p:to>
                                    </p:set>
                                    <p:animEffect transition="in" filter="checkerboard(across)">
                                      <p:cBhvr>
                                        <p:cTn id="10" dur="500"/>
                                        <p:tgtEl>
                                          <p:spTgt spid="9219">
                                            <p:txEl>
                                              <p:pRg st="0" end="0"/>
                                            </p:txEl>
                                          </p:spTgt>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9219">
                                            <p:txEl>
                                              <p:pRg st="2" end="2"/>
                                            </p:txEl>
                                          </p:spTgt>
                                        </p:tgtEl>
                                        <p:attrNameLst>
                                          <p:attrName>style.visibility</p:attrName>
                                        </p:attrNameLst>
                                      </p:cBhvr>
                                      <p:to>
                                        <p:strVal val="visible"/>
                                      </p:to>
                                    </p:set>
                                    <p:animEffect transition="in" filter="checkerboard(across)">
                                      <p:cBhvr>
                                        <p:cTn id="14" dur="500"/>
                                        <p:tgtEl>
                                          <p:spTgt spid="9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685800" y="0"/>
            <a:ext cx="7772400" cy="765175"/>
          </a:xfrm>
          <a:solidFill>
            <a:schemeClr val="accent5"/>
          </a:solidFill>
        </p:spPr>
        <p:txBody>
          <a:bodyPr/>
          <a:lstStyle/>
          <a:p>
            <a:r>
              <a:rPr lang="en-US" sz="4000"/>
              <a:t>Boldness in the Day of Judgment</a:t>
            </a:r>
          </a:p>
        </p:txBody>
      </p:sp>
      <p:sp>
        <p:nvSpPr>
          <p:cNvPr id="11267" name="Rectangle 3"/>
          <p:cNvSpPr>
            <a:spLocks noGrp="1" noChangeArrowheads="1"/>
          </p:cNvSpPr>
          <p:nvPr>
            <p:ph type="subTitle" idx="1"/>
          </p:nvPr>
        </p:nvSpPr>
        <p:spPr>
          <a:xfrm>
            <a:off x="457200" y="1371600"/>
            <a:ext cx="8382000" cy="3962400"/>
          </a:xfrm>
        </p:spPr>
        <p:txBody>
          <a:bodyPr/>
          <a:lstStyle/>
          <a:p>
            <a:pPr algn="l"/>
            <a:endParaRPr lang="en-US" dirty="0"/>
          </a:p>
          <a:p>
            <a:pPr algn="l"/>
            <a:endParaRPr lang="en-US" dirty="0"/>
          </a:p>
          <a:p>
            <a:pPr algn="l"/>
            <a:r>
              <a:rPr lang="en-US" dirty="0"/>
              <a:t>       By denying self </a:t>
            </a:r>
            <a:endParaRPr lang="en-US" dirty="0" smtClean="0"/>
          </a:p>
          <a:p>
            <a:pPr algn="l"/>
            <a:r>
              <a:rPr lang="en-US" dirty="0" smtClean="0"/>
              <a:t>Luke </a:t>
            </a:r>
            <a:r>
              <a:rPr lang="en-US" dirty="0"/>
              <a:t>9</a:t>
            </a:r>
            <a:r>
              <a:rPr lang="en-US" dirty="0" smtClean="0"/>
              <a:t>: </a:t>
            </a:r>
            <a:r>
              <a:rPr lang="en-US" baseline="30000" dirty="0" smtClean="0"/>
              <a:t>23 </a:t>
            </a:r>
            <a:r>
              <a:rPr lang="en-US" dirty="0" smtClean="0"/>
              <a:t>And He was saying to </a:t>
            </a:r>
            <a:r>
              <a:rPr lang="en-US" i="1" dirty="0" smtClean="0"/>
              <a:t>them</a:t>
            </a:r>
            <a:r>
              <a:rPr lang="en-US" dirty="0" smtClean="0"/>
              <a:t> all, “If anyone wishes to come after Me, he must deny himself, and take up his cross daily and follow Me.</a:t>
            </a:r>
          </a:p>
          <a:p>
            <a:pPr algn="l"/>
            <a:endParaRPr lang="en-US" dirty="0"/>
          </a:p>
        </p:txBody>
      </p:sp>
      <p:pic>
        <p:nvPicPr>
          <p:cNvPr id="4" name="~PP1301.WAV">
            <a:hlinkClick r:id="" action="ppaction://media"/>
          </p:cNvPr>
          <p:cNvPicPr>
            <a:picLocks noRot="1" noChangeAspect="1"/>
          </p:cNvPicPr>
          <p:nvPr>
            <a:wavAudioFile r:embed="rId1" name="~PP1301.WAV"/>
          </p:nvPr>
        </p:nvPicPr>
        <p:blipFill>
          <a:blip r:embed="rId5" cstate="print"/>
          <a:stretch>
            <a:fillRect/>
          </a:stretch>
        </p:blipFill>
        <p:spPr>
          <a:xfrm>
            <a:off x="8696325" y="6410325"/>
            <a:ext cx="304800" cy="304800"/>
          </a:xfrm>
          <a:prstGeom prst="rect">
            <a:avLst/>
          </a:prstGeom>
        </p:spPr>
      </p:pic>
    </p:spTree>
  </p:cSld>
  <p:clrMapOvr>
    <a:masterClrMapping/>
  </p:clrMapOvr>
  <p:transition advTm="463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11267">
                                            <p:txEl>
                                              <p:pRg st="2" end="2"/>
                                            </p:txEl>
                                          </p:spTgt>
                                        </p:tgtEl>
                                        <p:attrNameLst>
                                          <p:attrName>style.visibility</p:attrName>
                                        </p:attrNameLst>
                                      </p:cBhvr>
                                      <p:to>
                                        <p:strVal val="visible"/>
                                      </p:to>
                                    </p:set>
                                    <p:anim calcmode="lin" valueType="num">
                                      <p:cBhvr>
                                        <p:cTn id="10" dur="500" fill="hold"/>
                                        <p:tgtEl>
                                          <p:spTgt spid="1126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126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126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1267">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39" presetClass="entr" presetSubtype="0" accel="100000" fill="hold" nodeType="afterEffect">
                                  <p:stCondLst>
                                    <p:cond delay="0"/>
                                  </p:stCondLst>
                                  <p:childTnLst>
                                    <p:set>
                                      <p:cBhvr>
                                        <p:cTn id="16" dur="1" fill="hold">
                                          <p:stCondLst>
                                            <p:cond delay="0"/>
                                          </p:stCondLst>
                                        </p:cTn>
                                        <p:tgtEl>
                                          <p:spTgt spid="11267">
                                            <p:txEl>
                                              <p:pRg st="3" end="3"/>
                                            </p:txEl>
                                          </p:spTgt>
                                        </p:tgtEl>
                                        <p:attrNameLst>
                                          <p:attrName>style.visibility</p:attrName>
                                        </p:attrNameLst>
                                      </p:cBhvr>
                                      <p:to>
                                        <p:strVal val="visible"/>
                                      </p:to>
                                    </p:set>
                                    <p:anim calcmode="lin" valueType="num">
                                      <p:cBhvr>
                                        <p:cTn id="17" dur="500" fill="hold"/>
                                        <p:tgtEl>
                                          <p:spTgt spid="1126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1126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1126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1126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5800" y="0"/>
            <a:ext cx="7772400" cy="765175"/>
          </a:xfrm>
          <a:solidFill>
            <a:schemeClr val="accent5"/>
          </a:solidFill>
        </p:spPr>
        <p:txBody>
          <a:bodyPr/>
          <a:lstStyle/>
          <a:p>
            <a:r>
              <a:rPr lang="en-US" sz="4000"/>
              <a:t>Boldness in the Day of Judgment</a:t>
            </a:r>
          </a:p>
        </p:txBody>
      </p:sp>
      <p:sp>
        <p:nvSpPr>
          <p:cNvPr id="13315" name="Rectangle 3"/>
          <p:cNvSpPr>
            <a:spLocks noGrp="1" noChangeArrowheads="1"/>
          </p:cNvSpPr>
          <p:nvPr>
            <p:ph type="subTitle" idx="1"/>
          </p:nvPr>
        </p:nvSpPr>
        <p:spPr>
          <a:xfrm>
            <a:off x="457200" y="1371600"/>
            <a:ext cx="8382000" cy="2514600"/>
          </a:xfrm>
        </p:spPr>
        <p:txBody>
          <a:bodyPr/>
          <a:lstStyle/>
          <a:p>
            <a:pPr algn="l"/>
            <a:endParaRPr lang="en-US" dirty="0"/>
          </a:p>
          <a:p>
            <a:pPr algn="l"/>
            <a:endParaRPr lang="en-US" dirty="0"/>
          </a:p>
          <a:p>
            <a:pPr algn="l"/>
            <a:r>
              <a:rPr lang="en-US" dirty="0"/>
              <a:t>       By possessing knowledge </a:t>
            </a:r>
            <a:endParaRPr lang="en-US" dirty="0" smtClean="0"/>
          </a:p>
          <a:p>
            <a:pPr algn="l"/>
            <a:r>
              <a:rPr lang="en-US" dirty="0" smtClean="0"/>
              <a:t>Ephesians </a:t>
            </a:r>
            <a:r>
              <a:rPr lang="en-US" dirty="0"/>
              <a:t>5: </a:t>
            </a:r>
            <a:r>
              <a:rPr lang="en-US" baseline="30000" dirty="0" smtClean="0"/>
              <a:t>17 </a:t>
            </a:r>
            <a:r>
              <a:rPr lang="en-US" dirty="0" smtClean="0"/>
              <a:t>So then do not be foolish, but understand what the will of the Lord is.</a:t>
            </a:r>
            <a:endParaRPr lang="en-US" dirty="0"/>
          </a:p>
        </p:txBody>
      </p:sp>
      <p:pic>
        <p:nvPicPr>
          <p:cNvPr id="4" name="~PP2518.WAV">
            <a:hlinkClick r:id="" action="ppaction://media"/>
          </p:cNvPr>
          <p:cNvPicPr>
            <a:picLocks noRot="1" noChangeAspect="1"/>
          </p:cNvPicPr>
          <p:nvPr>
            <a:wavAudioFile r:embed="rId1" name="~PP2518.WAV"/>
          </p:nvPr>
        </p:nvPicPr>
        <p:blipFill>
          <a:blip r:embed="rId5" cstate="print"/>
          <a:stretch>
            <a:fillRect/>
          </a:stretch>
        </p:blipFill>
        <p:spPr>
          <a:xfrm>
            <a:off x="8696325" y="6410325"/>
            <a:ext cx="304800" cy="304800"/>
          </a:xfrm>
          <a:prstGeom prst="rect">
            <a:avLst/>
          </a:prstGeom>
        </p:spPr>
      </p:pic>
    </p:spTree>
  </p:cSld>
  <p:clrMapOvr>
    <a:masterClrMapping/>
  </p:clrMapOvr>
  <p:transition advTm="666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13315">
                                            <p:txEl>
                                              <p:pRg st="2" end="2"/>
                                            </p:txEl>
                                          </p:spTgt>
                                        </p:tgtEl>
                                        <p:attrNameLst>
                                          <p:attrName>style.visibility</p:attrName>
                                        </p:attrNameLst>
                                      </p:cBhvr>
                                      <p:to>
                                        <p:strVal val="visible"/>
                                      </p:to>
                                    </p:set>
                                    <p:anim calcmode="lin" valueType="num">
                                      <p:cBhvr>
                                        <p:cTn id="10" dur="500" fill="hold"/>
                                        <p:tgtEl>
                                          <p:spTgt spid="13315">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3315">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3315">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3315">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39" presetClass="entr" presetSubtype="0" accel="100000" fill="hold" nodeType="after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 calcmode="lin" valueType="num">
                                      <p:cBhvr>
                                        <p:cTn id="17" dur="500" fill="hold"/>
                                        <p:tgtEl>
                                          <p:spTgt spid="13315">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13315">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13315">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1331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85800" y="0"/>
            <a:ext cx="7772400" cy="765175"/>
          </a:xfrm>
          <a:solidFill>
            <a:schemeClr val="accent5"/>
          </a:solidFill>
        </p:spPr>
        <p:txBody>
          <a:bodyPr/>
          <a:lstStyle/>
          <a:p>
            <a:r>
              <a:rPr lang="en-US" sz="4000"/>
              <a:t>Boldness in the Day of Judgment</a:t>
            </a:r>
          </a:p>
        </p:txBody>
      </p:sp>
      <p:sp>
        <p:nvSpPr>
          <p:cNvPr id="15363" name="Rectangle 3"/>
          <p:cNvSpPr>
            <a:spLocks noGrp="1" noChangeArrowheads="1"/>
          </p:cNvSpPr>
          <p:nvPr>
            <p:ph type="subTitle" idx="1"/>
          </p:nvPr>
        </p:nvSpPr>
        <p:spPr>
          <a:xfrm>
            <a:off x="457200" y="1371600"/>
            <a:ext cx="8382000" cy="5029200"/>
          </a:xfrm>
        </p:spPr>
        <p:txBody>
          <a:bodyPr/>
          <a:lstStyle/>
          <a:p>
            <a:pPr algn="l"/>
            <a:r>
              <a:rPr lang="en-US" dirty="0" smtClean="0"/>
              <a:t>       </a:t>
            </a:r>
            <a:r>
              <a:rPr lang="en-US" dirty="0"/>
              <a:t>By being unlike the world </a:t>
            </a:r>
            <a:endParaRPr lang="en-US" dirty="0" smtClean="0"/>
          </a:p>
          <a:p>
            <a:pPr algn="l"/>
            <a:r>
              <a:rPr lang="en-US" dirty="0" smtClean="0"/>
              <a:t>Romans </a:t>
            </a:r>
            <a:r>
              <a:rPr lang="en-US" dirty="0"/>
              <a:t>12: </a:t>
            </a:r>
            <a:r>
              <a:rPr lang="en-US" dirty="0" smtClean="0"/>
              <a:t>Therefore I urge you, brethren, by the mercies of God, to present your bodies a living and holy sacrifice, </a:t>
            </a:r>
            <a:r>
              <a:rPr lang="en-US" baseline="30000" dirty="0" smtClean="0"/>
              <a:t>[</a:t>
            </a:r>
            <a:r>
              <a:rPr lang="en-US" dirty="0" smtClean="0"/>
              <a:t>acceptable to God, </a:t>
            </a:r>
            <a:r>
              <a:rPr lang="en-US" i="1" dirty="0" smtClean="0"/>
              <a:t>which is</a:t>
            </a:r>
            <a:r>
              <a:rPr lang="en-US" dirty="0" smtClean="0"/>
              <a:t> your spiritual service of worship.</a:t>
            </a:r>
            <a:r>
              <a:rPr lang="en-US" baseline="30000" dirty="0" smtClean="0"/>
              <a:t> 2 </a:t>
            </a:r>
            <a:r>
              <a:rPr lang="en-US" dirty="0" smtClean="0"/>
              <a:t>And do not be conformed to this world, but be transformed by the renewing of your mind, so that you may prove what the will of God is, that which is good and acceptable and perfect.</a:t>
            </a:r>
            <a:endParaRPr lang="en-US" dirty="0"/>
          </a:p>
        </p:txBody>
      </p:sp>
      <p:pic>
        <p:nvPicPr>
          <p:cNvPr id="4" name="~PP3210.WAV">
            <a:hlinkClick r:id="" action="ppaction://media"/>
          </p:cNvPr>
          <p:cNvPicPr>
            <a:picLocks noRot="1" noChangeAspect="1"/>
          </p:cNvPicPr>
          <p:nvPr>
            <a:wavAudioFile r:embed="rId1" name="~PP3210.WAV"/>
          </p:nvPr>
        </p:nvPicPr>
        <p:blipFill>
          <a:blip r:embed="rId5" cstate="print"/>
          <a:stretch>
            <a:fillRect/>
          </a:stretch>
        </p:blipFill>
        <p:spPr>
          <a:xfrm>
            <a:off x="8696325" y="6410325"/>
            <a:ext cx="304800" cy="304800"/>
          </a:xfrm>
          <a:prstGeom prst="rect">
            <a:avLst/>
          </a:prstGeom>
        </p:spPr>
      </p:pic>
    </p:spTree>
  </p:cSld>
  <p:clrMapOvr>
    <a:masterClrMapping/>
  </p:clrMapOvr>
  <p:transition advTm="415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15363">
                                            <p:txEl>
                                              <p:pRg st="0" end="0"/>
                                            </p:txEl>
                                          </p:spTgt>
                                        </p:tgtEl>
                                        <p:attrNameLst>
                                          <p:attrName>style.visibility</p:attrName>
                                        </p:attrNameLst>
                                      </p:cBhvr>
                                      <p:to>
                                        <p:strVal val="visible"/>
                                      </p:to>
                                    </p:set>
                                    <p:anim calcmode="lin" valueType="num">
                                      <p:cBhvr>
                                        <p:cTn id="10" dur="500" fill="hold"/>
                                        <p:tgtEl>
                                          <p:spTgt spid="1536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536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536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536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39" presetClass="entr" presetSubtype="0" accel="100000" fill="hold" nodeType="afterEffect">
                                  <p:stCondLst>
                                    <p:cond delay="0"/>
                                  </p:stCondLst>
                                  <p:childTnLst>
                                    <p:set>
                                      <p:cBhvr>
                                        <p:cTn id="16" dur="1" fill="hold">
                                          <p:stCondLst>
                                            <p:cond delay="0"/>
                                          </p:stCondLst>
                                        </p:cTn>
                                        <p:tgtEl>
                                          <p:spTgt spid="15363">
                                            <p:txEl>
                                              <p:pRg st="1" end="1"/>
                                            </p:txEl>
                                          </p:spTgt>
                                        </p:tgtEl>
                                        <p:attrNameLst>
                                          <p:attrName>style.visibility</p:attrName>
                                        </p:attrNameLst>
                                      </p:cBhvr>
                                      <p:to>
                                        <p:strVal val="visible"/>
                                      </p:to>
                                    </p:set>
                                    <p:anim calcmode="lin" valueType="num">
                                      <p:cBhvr>
                                        <p:cTn id="17" dur="500" fill="hold"/>
                                        <p:tgtEl>
                                          <p:spTgt spid="15363">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15363">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15363">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1536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685800" y="0"/>
            <a:ext cx="7772400" cy="765175"/>
          </a:xfrm>
          <a:solidFill>
            <a:schemeClr val="accent5"/>
          </a:solidFill>
        </p:spPr>
        <p:txBody>
          <a:bodyPr/>
          <a:lstStyle/>
          <a:p>
            <a:r>
              <a:rPr lang="en-US" sz="4000"/>
              <a:t>Boldness in the Day of Judgment</a:t>
            </a:r>
          </a:p>
        </p:txBody>
      </p:sp>
      <p:sp>
        <p:nvSpPr>
          <p:cNvPr id="17411" name="Rectangle 3"/>
          <p:cNvSpPr>
            <a:spLocks noGrp="1" noChangeArrowheads="1"/>
          </p:cNvSpPr>
          <p:nvPr>
            <p:ph type="subTitle" idx="1"/>
          </p:nvPr>
        </p:nvSpPr>
        <p:spPr>
          <a:xfrm>
            <a:off x="457200" y="1371600"/>
            <a:ext cx="8382000" cy="2514600"/>
          </a:xfrm>
        </p:spPr>
        <p:txBody>
          <a:bodyPr/>
          <a:lstStyle/>
          <a:p>
            <a:pPr algn="l"/>
            <a:endParaRPr lang="en-US" dirty="0"/>
          </a:p>
          <a:p>
            <a:pPr algn="l"/>
            <a:endParaRPr lang="en-US" dirty="0"/>
          </a:p>
          <a:p>
            <a:pPr algn="l"/>
            <a:r>
              <a:rPr lang="en-US" dirty="0"/>
              <a:t>       By ministering to others – Matthew 25: 31-46.</a:t>
            </a:r>
          </a:p>
        </p:txBody>
      </p:sp>
      <p:pic>
        <p:nvPicPr>
          <p:cNvPr id="4" name="~PP3799.WAV">
            <a:hlinkClick r:id="" action="ppaction://media"/>
          </p:cNvPr>
          <p:cNvPicPr>
            <a:picLocks noRot="1" noChangeAspect="1"/>
          </p:cNvPicPr>
          <p:nvPr>
            <a:wavAudioFile r:embed="rId1" name="~PP3799.WAV"/>
          </p:nvPr>
        </p:nvPicPr>
        <p:blipFill>
          <a:blip r:embed="rId5" cstate="print"/>
          <a:stretch>
            <a:fillRect/>
          </a:stretch>
        </p:blipFill>
        <p:spPr>
          <a:xfrm>
            <a:off x="8696325" y="6410325"/>
            <a:ext cx="304800" cy="304800"/>
          </a:xfrm>
          <a:prstGeom prst="rect">
            <a:avLst/>
          </a:prstGeom>
        </p:spPr>
      </p:pic>
    </p:spTree>
  </p:cSld>
  <p:clrMapOvr>
    <a:masterClrMapping/>
  </p:clrMapOvr>
  <p:transition advTm="2134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17411">
                                            <p:txEl>
                                              <p:pRg st="2" end="2"/>
                                            </p:txEl>
                                          </p:spTgt>
                                        </p:tgtEl>
                                        <p:attrNameLst>
                                          <p:attrName>style.visibility</p:attrName>
                                        </p:attrNameLst>
                                      </p:cBhvr>
                                      <p:to>
                                        <p:strVal val="visible"/>
                                      </p:to>
                                    </p:set>
                                    <p:anim calcmode="lin" valueType="num">
                                      <p:cBhvr>
                                        <p:cTn id="10" dur="500" fill="hold"/>
                                        <p:tgtEl>
                                          <p:spTgt spid="17411">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7411">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7411">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741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4"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685800" y="0"/>
            <a:ext cx="7772400" cy="765175"/>
          </a:xfrm>
          <a:solidFill>
            <a:schemeClr val="accent5"/>
          </a:solidFill>
        </p:spPr>
        <p:txBody>
          <a:bodyPr/>
          <a:lstStyle/>
          <a:p>
            <a:r>
              <a:rPr lang="en-US" sz="4000"/>
              <a:t>Boldness in the Day of Judgment</a:t>
            </a:r>
          </a:p>
        </p:txBody>
      </p:sp>
      <p:sp>
        <p:nvSpPr>
          <p:cNvPr id="19459" name="Rectangle 3"/>
          <p:cNvSpPr>
            <a:spLocks noGrp="1" noChangeArrowheads="1"/>
          </p:cNvSpPr>
          <p:nvPr>
            <p:ph type="subTitle" idx="1"/>
          </p:nvPr>
        </p:nvSpPr>
        <p:spPr>
          <a:xfrm>
            <a:off x="457200" y="1371600"/>
            <a:ext cx="8382000" cy="2514600"/>
          </a:xfrm>
        </p:spPr>
        <p:txBody>
          <a:bodyPr/>
          <a:lstStyle/>
          <a:p>
            <a:pPr algn="l"/>
            <a:r>
              <a:rPr lang="en-US" dirty="0" smtClean="0"/>
              <a:t>       </a:t>
            </a:r>
            <a:r>
              <a:rPr lang="en-US" dirty="0"/>
              <a:t>By being </a:t>
            </a:r>
            <a:r>
              <a:rPr lang="en-US" dirty="0" smtClean="0"/>
              <a:t>virtuous</a:t>
            </a:r>
          </a:p>
          <a:p>
            <a:pPr algn="l"/>
            <a:r>
              <a:rPr lang="en-US" dirty="0" smtClean="0"/>
              <a:t>2 </a:t>
            </a:r>
            <a:r>
              <a:rPr lang="en-US" dirty="0"/>
              <a:t>Peter </a:t>
            </a:r>
            <a:r>
              <a:rPr lang="en-US" dirty="0" smtClean="0"/>
              <a:t>1: </a:t>
            </a:r>
            <a:r>
              <a:rPr lang="en-US" baseline="30000" dirty="0" smtClean="0"/>
              <a:t>11 </a:t>
            </a:r>
            <a:r>
              <a:rPr lang="en-US" dirty="0" smtClean="0"/>
              <a:t>for in this way the entrance into the eternal kingdom of our Lord and Savior Jesus Christ will be abundantly supplied to you.</a:t>
            </a:r>
          </a:p>
          <a:p>
            <a:pPr algn="l"/>
            <a:endParaRPr lang="en-US" dirty="0"/>
          </a:p>
        </p:txBody>
      </p:sp>
      <p:pic>
        <p:nvPicPr>
          <p:cNvPr id="4" name="~PP2198.WAV">
            <a:hlinkClick r:id="" action="ppaction://media"/>
          </p:cNvPr>
          <p:cNvPicPr>
            <a:picLocks noRot="1" noChangeAspect="1"/>
          </p:cNvPicPr>
          <p:nvPr>
            <a:wavAudioFile r:embed="rId1" name="~PP2198.WAV"/>
          </p:nvPr>
        </p:nvPicPr>
        <p:blipFill>
          <a:blip r:embed="rId5" cstate="print"/>
          <a:stretch>
            <a:fillRect/>
          </a:stretch>
        </p:blipFill>
        <p:spPr>
          <a:xfrm>
            <a:off x="8696325" y="6410325"/>
            <a:ext cx="304800" cy="304800"/>
          </a:xfrm>
          <a:prstGeom prst="rect">
            <a:avLst/>
          </a:prstGeom>
        </p:spPr>
      </p:pic>
    </p:spTree>
  </p:cSld>
  <p:clrMapOvr>
    <a:masterClrMapping/>
  </p:clrMapOvr>
  <p:transition advTm="392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19459">
                                            <p:txEl>
                                              <p:pRg st="0" end="0"/>
                                            </p:txEl>
                                          </p:spTgt>
                                        </p:tgtEl>
                                        <p:attrNameLst>
                                          <p:attrName>style.visibility</p:attrName>
                                        </p:attrNameLst>
                                      </p:cBhvr>
                                      <p:to>
                                        <p:strVal val="visible"/>
                                      </p:to>
                                    </p:set>
                                    <p:anim calcmode="lin" valueType="num">
                                      <p:cBhvr>
                                        <p:cTn id="10" dur="500" fill="hold"/>
                                        <p:tgtEl>
                                          <p:spTgt spid="1945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945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945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945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39" presetClass="entr" presetSubtype="0" accel="100000" fill="hold" nodeType="afterEffect">
                                  <p:stCondLst>
                                    <p:cond delay="0"/>
                                  </p:stCondLst>
                                  <p:childTnLst>
                                    <p:set>
                                      <p:cBhvr>
                                        <p:cTn id="16" dur="1" fill="hold">
                                          <p:stCondLst>
                                            <p:cond delay="0"/>
                                          </p:stCondLst>
                                        </p:cTn>
                                        <p:tgtEl>
                                          <p:spTgt spid="19459">
                                            <p:txEl>
                                              <p:pRg st="1" end="1"/>
                                            </p:txEl>
                                          </p:spTgt>
                                        </p:tgtEl>
                                        <p:attrNameLst>
                                          <p:attrName>style.visibility</p:attrName>
                                        </p:attrNameLst>
                                      </p:cBhvr>
                                      <p:to>
                                        <p:strVal val="visible"/>
                                      </p:to>
                                    </p:set>
                                    <p:anim calcmode="lin" valueType="num">
                                      <p:cBhvr>
                                        <p:cTn id="17" dur="500" fill="hold"/>
                                        <p:tgtEl>
                                          <p:spTgt spid="1945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1945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1945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alphaModFix amt="22000"/>
            <a:lum/>
          </a:blip>
          <a:srcRect/>
          <a:stretch>
            <a:fillRect l="-1000" r="-1000"/>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685800" y="0"/>
            <a:ext cx="7772400" cy="765175"/>
          </a:xfrm>
          <a:solidFill>
            <a:schemeClr val="accent5"/>
          </a:solidFill>
        </p:spPr>
        <p:txBody>
          <a:bodyPr/>
          <a:lstStyle/>
          <a:p>
            <a:r>
              <a:rPr lang="en-US" sz="4000"/>
              <a:t>Boldness in the Day of Judgment</a:t>
            </a:r>
          </a:p>
        </p:txBody>
      </p:sp>
      <p:sp>
        <p:nvSpPr>
          <p:cNvPr id="21507" name="Rectangle 3"/>
          <p:cNvSpPr>
            <a:spLocks noGrp="1" noChangeArrowheads="1"/>
          </p:cNvSpPr>
          <p:nvPr>
            <p:ph type="subTitle" idx="1"/>
          </p:nvPr>
        </p:nvSpPr>
        <p:spPr>
          <a:xfrm>
            <a:off x="457200" y="1371600"/>
            <a:ext cx="8382000" cy="2514600"/>
          </a:xfrm>
        </p:spPr>
        <p:txBody>
          <a:bodyPr/>
          <a:lstStyle/>
          <a:p>
            <a:pPr algn="l"/>
            <a:r>
              <a:rPr lang="en-US" dirty="0" smtClean="0"/>
              <a:t> </a:t>
            </a:r>
            <a:r>
              <a:rPr lang="en-US" dirty="0"/>
              <a:t>By abounding in the work of the Lord </a:t>
            </a:r>
            <a:endParaRPr lang="en-US" dirty="0" smtClean="0"/>
          </a:p>
          <a:p>
            <a:pPr algn="l"/>
            <a:r>
              <a:rPr lang="en-US" dirty="0" smtClean="0"/>
              <a:t> </a:t>
            </a:r>
            <a:r>
              <a:rPr lang="en-US" dirty="0"/>
              <a:t>I Corinthians 15: </a:t>
            </a:r>
            <a:r>
              <a:rPr lang="en-US" baseline="30000" dirty="0" smtClean="0"/>
              <a:t>58 </a:t>
            </a:r>
            <a:r>
              <a:rPr lang="en-US" dirty="0" smtClean="0"/>
              <a:t>Therefore, my beloved brethren, be steadfast, immovable, always abounding in the work of the Lord, knowing that your toil is not </a:t>
            </a:r>
            <a:r>
              <a:rPr lang="en-US" i="1" dirty="0" smtClean="0"/>
              <a:t>in</a:t>
            </a:r>
            <a:r>
              <a:rPr lang="en-US" dirty="0" smtClean="0"/>
              <a:t> vain in the Lord.</a:t>
            </a:r>
            <a:endParaRPr lang="en-US" dirty="0"/>
          </a:p>
        </p:txBody>
      </p:sp>
      <p:pic>
        <p:nvPicPr>
          <p:cNvPr id="4" name="~PP1031.WAV">
            <a:hlinkClick r:id="" action="ppaction://media"/>
          </p:cNvPr>
          <p:cNvPicPr>
            <a:picLocks noRot="1" noChangeAspect="1"/>
          </p:cNvPicPr>
          <p:nvPr>
            <a:wavAudioFile r:embed="rId1" name="~PP1031.WAV"/>
          </p:nvPr>
        </p:nvPicPr>
        <p:blipFill>
          <a:blip r:embed="rId5" cstate="print"/>
          <a:stretch>
            <a:fillRect/>
          </a:stretch>
        </p:blipFill>
        <p:spPr>
          <a:xfrm>
            <a:off x="8696325" y="6410325"/>
            <a:ext cx="304800" cy="304800"/>
          </a:xfrm>
          <a:prstGeom prst="rect">
            <a:avLst/>
          </a:prstGeom>
        </p:spPr>
      </p:pic>
    </p:spTree>
  </p:cSld>
  <p:clrMapOvr>
    <a:masterClrMapping/>
  </p:clrMapOvr>
  <p:transition advTm="281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9" presetClass="entr" presetSubtype="0" accel="100000" fill="hold" nodeType="afterEffect">
                                  <p:stCondLst>
                                    <p:cond delay="0"/>
                                  </p:stCondLst>
                                  <p:childTnLst>
                                    <p:set>
                                      <p:cBhvr>
                                        <p:cTn id="9" dur="1" fill="hold">
                                          <p:stCondLst>
                                            <p:cond delay="0"/>
                                          </p:stCondLst>
                                        </p:cTn>
                                        <p:tgtEl>
                                          <p:spTgt spid="21507">
                                            <p:txEl>
                                              <p:pRg st="0" end="0"/>
                                            </p:txEl>
                                          </p:spTgt>
                                        </p:tgtEl>
                                        <p:attrNameLst>
                                          <p:attrName>style.visibility</p:attrName>
                                        </p:attrNameLst>
                                      </p:cBhvr>
                                      <p:to>
                                        <p:strVal val="visible"/>
                                      </p:to>
                                    </p:set>
                                    <p:anim calcmode="lin" valueType="num">
                                      <p:cBhvr>
                                        <p:cTn id="10" dur="500" fill="hold"/>
                                        <p:tgtEl>
                                          <p:spTgt spid="2150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2150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2150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2150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39" presetClass="entr" presetSubtype="0" accel="100000" fill="hold" nodeType="afterEffect">
                                  <p:stCondLst>
                                    <p:cond delay="0"/>
                                  </p:stCondLst>
                                  <p:childTnLst>
                                    <p:set>
                                      <p:cBhvr>
                                        <p:cTn id="16" dur="1" fill="hold">
                                          <p:stCondLst>
                                            <p:cond delay="0"/>
                                          </p:stCondLst>
                                        </p:cTn>
                                        <p:tgtEl>
                                          <p:spTgt spid="21507">
                                            <p:txEl>
                                              <p:pRg st="1" end="1"/>
                                            </p:txEl>
                                          </p:spTgt>
                                        </p:tgtEl>
                                        <p:attrNameLst>
                                          <p:attrName>style.visibility</p:attrName>
                                        </p:attrNameLst>
                                      </p:cBhvr>
                                      <p:to>
                                        <p:strVal val="visible"/>
                                      </p:to>
                                    </p:set>
                                    <p:anim calcmode="lin" valueType="num">
                                      <p:cBhvr>
                                        <p:cTn id="17" dur="500" fill="hold"/>
                                        <p:tgtEl>
                                          <p:spTgt spid="2150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2150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2150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2150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6591300"/>
            <a:ext cx="9144000" cy="304800"/>
          </a:xfrm>
          <a:prstGeom prst="rect">
            <a:avLst/>
          </a:prstGeom>
          <a:solidFill>
            <a:srgbClr val="5C52A4"/>
          </a:solidFill>
          <a:ln w="9525">
            <a:noFill/>
            <a:miter lim="800000"/>
            <a:headEnd/>
            <a:tailEnd/>
          </a:ln>
          <a:effectLst/>
        </p:spPr>
        <p:txBody>
          <a:bodyPr wrap="none" anchor="ctr"/>
          <a:lstStyle/>
          <a:p>
            <a:endParaRPr lang="en-US"/>
          </a:p>
        </p:txBody>
      </p:sp>
      <p:sp>
        <p:nvSpPr>
          <p:cNvPr id="26627" name="AutoShape 3"/>
          <p:cNvSpPr>
            <a:spLocks noChangeArrowheads="1"/>
          </p:cNvSpPr>
          <p:nvPr/>
        </p:nvSpPr>
        <p:spPr bwMode="auto">
          <a:xfrm>
            <a:off x="304800" y="990600"/>
            <a:ext cx="8534400" cy="58674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6628" name="Picture 4"/>
          <p:cNvPicPr>
            <a:picLocks noChangeAspect="1" noChangeArrowheads="1"/>
          </p:cNvPicPr>
          <p:nvPr/>
        </p:nvPicPr>
        <p:blipFill>
          <a:blip r:embed="rId4" cstate="print"/>
          <a:srcRect/>
          <a:stretch>
            <a:fillRect/>
          </a:stretch>
        </p:blipFill>
        <p:spPr bwMode="auto">
          <a:xfrm>
            <a:off x="6248400" y="3048000"/>
            <a:ext cx="2895600" cy="3124200"/>
          </a:xfrm>
          <a:prstGeom prst="rect">
            <a:avLst/>
          </a:prstGeom>
          <a:noFill/>
          <a:ln w="9525">
            <a:noFill/>
            <a:miter lim="800000"/>
            <a:headEnd/>
            <a:tailEnd/>
          </a:ln>
          <a:effectLst/>
        </p:spPr>
      </p:pic>
      <p:pic>
        <p:nvPicPr>
          <p:cNvPr id="26629" name="Picture 5"/>
          <p:cNvPicPr>
            <a:picLocks noChangeAspect="1" noChangeArrowheads="1"/>
          </p:cNvPicPr>
          <p:nvPr/>
        </p:nvPicPr>
        <p:blipFill>
          <a:blip r:embed="rId5" cstate="print"/>
          <a:srcRect/>
          <a:stretch>
            <a:fillRect/>
          </a:stretch>
        </p:blipFill>
        <p:spPr bwMode="auto">
          <a:xfrm>
            <a:off x="0" y="0"/>
            <a:ext cx="6096000" cy="1109663"/>
          </a:xfrm>
          <a:prstGeom prst="rect">
            <a:avLst/>
          </a:prstGeom>
          <a:noFill/>
          <a:ln w="9525">
            <a:noFill/>
            <a:miter lim="800000"/>
            <a:headEnd/>
            <a:tailEnd/>
          </a:ln>
          <a:effectLst/>
        </p:spPr>
      </p:pic>
      <p:sp>
        <p:nvSpPr>
          <p:cNvPr id="26630" name="Text Box 6"/>
          <p:cNvSpPr txBox="1">
            <a:spLocks noChangeArrowheads="1"/>
          </p:cNvSpPr>
          <p:nvPr/>
        </p:nvSpPr>
        <p:spPr bwMode="auto">
          <a:xfrm>
            <a:off x="457200" y="1295400"/>
            <a:ext cx="6172200" cy="5195268"/>
          </a:xfrm>
          <a:prstGeom prst="rect">
            <a:avLst/>
          </a:prstGeom>
          <a:noFill/>
          <a:ln w="9525">
            <a:noFill/>
            <a:miter lim="800000"/>
            <a:headEnd/>
            <a:tailEnd/>
          </a:ln>
          <a:effectLst/>
        </p:spPr>
        <p:txBody>
          <a:bodyPr wrap="square">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Come!!!</a:t>
            </a:r>
            <a:endParaRPr lang="en-US" sz="2800" dirty="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All </a:t>
            </a:r>
            <a:r>
              <a:rPr lang="en-US" sz="2800" dirty="0">
                <a:effectLst>
                  <a:outerShdw blurRad="38100" dist="38100" dir="2700000" algn="tl">
                    <a:srgbClr val="C0C0C0"/>
                  </a:outerShdw>
                </a:effectLst>
                <a:latin typeface="Berlin Sans FB Demi" pitchFamily="34" charset="0"/>
              </a:rPr>
              <a:t>Nations WILL appear, Jesus WILL sit on His </a:t>
            </a:r>
            <a:r>
              <a:rPr lang="en-US" sz="2800" dirty="0" smtClean="0">
                <a:effectLst>
                  <a:outerShdw blurRad="38100" dist="38100" dir="2700000" algn="tl">
                    <a:srgbClr val="C0C0C0"/>
                  </a:outerShdw>
                </a:effectLst>
                <a:latin typeface="Berlin Sans FB Demi" pitchFamily="34" charset="0"/>
              </a:rPr>
              <a:t>throne</a:t>
            </a:r>
          </a:p>
          <a:p>
            <a:r>
              <a:rPr lang="en-US" sz="2400" b="1" dirty="0" smtClean="0"/>
              <a:t>Matthew 25:</a:t>
            </a:r>
            <a:r>
              <a:rPr lang="en-US" sz="2400" baseline="30000" dirty="0" smtClean="0"/>
              <a:t>31 </a:t>
            </a:r>
            <a:r>
              <a:rPr lang="en-US" sz="2400" dirty="0" smtClean="0"/>
              <a:t>“But when the Son of Man comes in His glory, and all the angels with Him, then He will sit on His glorious throne. </a:t>
            </a:r>
            <a:r>
              <a:rPr lang="en-US" sz="2400" baseline="30000" dirty="0" smtClean="0"/>
              <a:t>32 </a:t>
            </a:r>
            <a:r>
              <a:rPr lang="en-US" sz="2400" dirty="0" smtClean="0"/>
              <a:t>All the nations will be gathered before Him; and He will separate them from one another, as the shepherd separates the sheep from the goats; </a:t>
            </a:r>
            <a:r>
              <a:rPr lang="en-US" sz="2400" baseline="30000" dirty="0" smtClean="0"/>
              <a:t>33 </a:t>
            </a:r>
            <a:r>
              <a:rPr lang="en-US" sz="2400" dirty="0" smtClean="0"/>
              <a:t>and He will put the sheep on His right, and the goats on the left.</a:t>
            </a:r>
          </a:p>
          <a:p>
            <a:pPr marL="1036638" lvl="1" indent="-465138">
              <a:spcBef>
                <a:spcPct val="35000"/>
              </a:spcBef>
              <a:buClr>
                <a:srgbClr val="FF0000"/>
              </a:buClr>
            </a:pPr>
            <a:endParaRPr lang="en-US" sz="2800" dirty="0">
              <a:effectLst>
                <a:outerShdw blurRad="38100" dist="38100" dir="2700000" algn="tl">
                  <a:srgbClr val="C0C0C0"/>
                </a:outerShdw>
              </a:effectLst>
              <a:latin typeface="Berlin Sans FB Demi" pitchFamily="34" charset="0"/>
            </a:endParaRPr>
          </a:p>
        </p:txBody>
      </p:sp>
      <p:pic>
        <p:nvPicPr>
          <p:cNvPr id="7" name="~PP3238.WAV">
            <a:hlinkClick r:id="" action="ppaction://media"/>
          </p:cNvPr>
          <p:cNvPicPr>
            <a:picLocks noRot="1" noChangeAspect="1"/>
          </p:cNvPicPr>
          <p:nvPr>
            <a:wavAudioFile r:embed="rId1" name="~PP3238.WAV"/>
          </p:nvPr>
        </p:nvPicPr>
        <p:blipFill>
          <a:blip r:embed="rId6" cstate="print"/>
          <a:stretch>
            <a:fillRect/>
          </a:stretch>
        </p:blipFill>
        <p:spPr>
          <a:xfrm>
            <a:off x="8696325" y="6410325"/>
            <a:ext cx="304800" cy="304800"/>
          </a:xfrm>
          <a:prstGeom prst="rect">
            <a:avLst/>
          </a:prstGeom>
        </p:spPr>
      </p:pic>
    </p:spTree>
  </p:cSld>
  <p:clrMapOvr>
    <a:masterClrMapping/>
  </p:clrMapOvr>
  <p:transition advTm="332781">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5" presetClass="entr" presetSubtype="0" fill="hold" grpId="0" nodeType="withEffect">
                                  <p:stCondLst>
                                    <p:cond delay="0"/>
                                  </p:stCondLst>
                                  <p:childTnLst>
                                    <p:set>
                                      <p:cBhvr>
                                        <p:cTn id="8" dur="1" fill="hold">
                                          <p:stCondLst>
                                            <p:cond delay="0"/>
                                          </p:stCondLst>
                                        </p:cTn>
                                        <p:tgtEl>
                                          <p:spTgt spid="26627"/>
                                        </p:tgtEl>
                                        <p:attrNameLst>
                                          <p:attrName>style.visibility</p:attrName>
                                        </p:attrNameLst>
                                      </p:cBhvr>
                                      <p:to>
                                        <p:strVal val="visible"/>
                                      </p:to>
                                    </p:set>
                                    <p:anim calcmode="lin" valueType="num">
                                      <p:cBhvr>
                                        <p:cTn id="9" dur="500" decel="50000" fill="hold">
                                          <p:stCondLst>
                                            <p:cond delay="0"/>
                                          </p:stCondLst>
                                        </p:cTn>
                                        <p:tgtEl>
                                          <p:spTgt spid="26627"/>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6627"/>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6627"/>
                                        </p:tgtEl>
                                        <p:attrNameLst>
                                          <p:attrName>ppt_w</p:attrName>
                                        </p:attrNameLst>
                                      </p:cBhvr>
                                      <p:tavLst>
                                        <p:tav tm="0">
                                          <p:val>
                                            <p:strVal val="#ppt_w*.05"/>
                                          </p:val>
                                        </p:tav>
                                        <p:tav tm="100000">
                                          <p:val>
                                            <p:strVal val="#ppt_w"/>
                                          </p:val>
                                        </p:tav>
                                      </p:tavLst>
                                    </p:anim>
                                    <p:anim calcmode="lin" valueType="num">
                                      <p:cBhvr>
                                        <p:cTn id="12" dur="1000" fill="hold"/>
                                        <p:tgtEl>
                                          <p:spTgt spid="26627"/>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6627"/>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6627"/>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6627"/>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6627"/>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26630">
                                            <p:txEl>
                                              <p:pRg st="1" end="1"/>
                                            </p:txEl>
                                          </p:spTgt>
                                        </p:tgtEl>
                                        <p:attrNameLst>
                                          <p:attrName>style.visibility</p:attrName>
                                        </p:attrNameLst>
                                      </p:cBhvr>
                                      <p:to>
                                        <p:strVal val="visible"/>
                                      </p:to>
                                    </p:set>
                                    <p:animEffect transition="in" filter="blinds(horizontal)">
                                      <p:cBhvr>
                                        <p:cTn id="20" dur="500"/>
                                        <p:tgtEl>
                                          <p:spTgt spid="26630">
                                            <p:txEl>
                                              <p:pRg st="1" end="1"/>
                                            </p:txEl>
                                          </p:spTgt>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26630">
                                            <p:txEl>
                                              <p:pRg st="2" end="2"/>
                                            </p:txEl>
                                          </p:spTgt>
                                        </p:tgtEl>
                                        <p:attrNameLst>
                                          <p:attrName>style.visibility</p:attrName>
                                        </p:attrNameLst>
                                      </p:cBhvr>
                                      <p:to>
                                        <p:strVal val="visible"/>
                                      </p:to>
                                    </p:set>
                                    <p:animEffect transition="in" filter="blinds(horizontal)">
                                      <p:cBhvr>
                                        <p:cTn id="24" dur="500"/>
                                        <p:tgtEl>
                                          <p:spTgt spid="266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66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l="-1000" r="-1000"/>
          </a:stretch>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85800" y="0"/>
            <a:ext cx="7772400" cy="765175"/>
          </a:xfrm>
          <a:solidFill>
            <a:schemeClr val="accent5"/>
          </a:solidFill>
        </p:spPr>
        <p:txBody>
          <a:bodyPr/>
          <a:lstStyle/>
          <a:p>
            <a:r>
              <a:rPr lang="en-US" sz="4000"/>
              <a:t>Boldness in the Day of Judgment</a:t>
            </a:r>
          </a:p>
        </p:txBody>
      </p:sp>
      <p:sp>
        <p:nvSpPr>
          <p:cNvPr id="23555" name="Rectangle 3"/>
          <p:cNvSpPr>
            <a:spLocks noGrp="1" noChangeArrowheads="1"/>
          </p:cNvSpPr>
          <p:nvPr>
            <p:ph type="subTitle" idx="1"/>
          </p:nvPr>
        </p:nvSpPr>
        <p:spPr>
          <a:xfrm>
            <a:off x="457200" y="1752600"/>
            <a:ext cx="8305800" cy="4648200"/>
          </a:xfrm>
          <a:solidFill>
            <a:srgbClr val="0070C0"/>
          </a:solidFill>
        </p:spPr>
        <p:txBody>
          <a:bodyPr/>
          <a:lstStyle/>
          <a:p>
            <a:pPr algn="l">
              <a:lnSpc>
                <a:spcPct val="90000"/>
              </a:lnSpc>
            </a:pPr>
            <a:r>
              <a:rPr lang="en-US" b="1" dirty="0">
                <a:solidFill>
                  <a:schemeClr val="bg1"/>
                </a:solidFill>
              </a:rPr>
              <a:t>Conclusion:</a:t>
            </a:r>
          </a:p>
          <a:p>
            <a:pPr algn="l">
              <a:lnSpc>
                <a:spcPct val="90000"/>
              </a:lnSpc>
            </a:pPr>
            <a:endParaRPr lang="en-US" b="1" dirty="0">
              <a:solidFill>
                <a:srgbClr val="009900"/>
              </a:solidFill>
            </a:endParaRPr>
          </a:p>
          <a:p>
            <a:pPr algn="l">
              <a:lnSpc>
                <a:spcPct val="90000"/>
              </a:lnSpc>
            </a:pPr>
            <a:r>
              <a:rPr lang="en-US" dirty="0">
                <a:solidFill>
                  <a:schemeClr val="bg1"/>
                </a:solidFill>
              </a:rPr>
              <a:t>How do you view the Judgment Day, is it a time of </a:t>
            </a:r>
            <a:r>
              <a:rPr lang="en-US" dirty="0" smtClean="0">
                <a:solidFill>
                  <a:schemeClr val="bg1"/>
                </a:solidFill>
              </a:rPr>
              <a:t>release, </a:t>
            </a:r>
            <a:r>
              <a:rPr lang="en-US" dirty="0">
                <a:solidFill>
                  <a:schemeClr val="bg1"/>
                </a:solidFill>
              </a:rPr>
              <a:t>vindication, and the beginning of joy and bliss or a time of dread, fear, and torment?  </a:t>
            </a:r>
            <a:endParaRPr lang="en-US" dirty="0" smtClean="0">
              <a:solidFill>
                <a:schemeClr val="bg1"/>
              </a:solidFill>
            </a:endParaRPr>
          </a:p>
          <a:p>
            <a:pPr algn="l">
              <a:lnSpc>
                <a:spcPct val="90000"/>
              </a:lnSpc>
            </a:pPr>
            <a:r>
              <a:rPr lang="en-US" dirty="0" smtClean="0">
                <a:solidFill>
                  <a:schemeClr val="bg1"/>
                </a:solidFill>
              </a:rPr>
              <a:t>If dread, fear, and torment, </a:t>
            </a:r>
            <a:r>
              <a:rPr lang="en-US" dirty="0">
                <a:solidFill>
                  <a:schemeClr val="bg1"/>
                </a:solidFill>
              </a:rPr>
              <a:t>love needs to be developed and maintained. </a:t>
            </a:r>
          </a:p>
          <a:p>
            <a:pPr algn="l">
              <a:lnSpc>
                <a:spcPct val="90000"/>
              </a:lnSpc>
            </a:pPr>
            <a:endParaRPr lang="en-US" dirty="0"/>
          </a:p>
          <a:p>
            <a:pPr algn="l">
              <a:lnSpc>
                <a:spcPct val="90000"/>
              </a:lnSpc>
            </a:pPr>
            <a:r>
              <a:rPr lang="en-US" dirty="0"/>
              <a:t>       </a:t>
            </a:r>
          </a:p>
        </p:txBody>
      </p:sp>
      <p:pic>
        <p:nvPicPr>
          <p:cNvPr id="4" name="~PP2003.WAV">
            <a:hlinkClick r:id="" action="ppaction://media"/>
          </p:cNvPr>
          <p:cNvPicPr>
            <a:picLocks noRot="1" noChangeAspect="1"/>
          </p:cNvPicPr>
          <p:nvPr>
            <a:wavAudioFile r:embed="rId2" name="~PP2003.WAV"/>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advTm="786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3555">
                                            <p:bg/>
                                          </p:spTgt>
                                        </p:tgtEl>
                                        <p:attrNameLst>
                                          <p:attrName>style.visibility</p:attrName>
                                        </p:attrNameLst>
                                      </p:cBhvr>
                                      <p:to>
                                        <p:strVal val="visible"/>
                                      </p:to>
                                    </p:set>
                                    <p:animEffect transition="in" filter="fade">
                                      <p:cBhvr>
                                        <p:cTn id="11" dur="1000"/>
                                        <p:tgtEl>
                                          <p:spTgt spid="23555">
                                            <p:bg/>
                                          </p:spTgt>
                                        </p:tgtEl>
                                      </p:cBhvr>
                                    </p:animEffect>
                                    <p:anim calcmode="lin" valueType="num">
                                      <p:cBhvr>
                                        <p:cTn id="12" dur="1000" fill="hold"/>
                                        <p:tgtEl>
                                          <p:spTgt spid="23555">
                                            <p:bg/>
                                          </p:spTgt>
                                        </p:tgtEl>
                                        <p:attrNameLst>
                                          <p:attrName>ppt_x</p:attrName>
                                        </p:attrNameLst>
                                      </p:cBhvr>
                                      <p:tavLst>
                                        <p:tav tm="0">
                                          <p:val>
                                            <p:strVal val="#ppt_x"/>
                                          </p:val>
                                        </p:tav>
                                        <p:tav tm="100000">
                                          <p:val>
                                            <p:strVal val="#ppt_x"/>
                                          </p:val>
                                        </p:tav>
                                      </p:tavLst>
                                    </p:anim>
                                    <p:anim calcmode="lin" valueType="num">
                                      <p:cBhvr>
                                        <p:cTn id="13" dur="1000" fill="hold"/>
                                        <p:tgtEl>
                                          <p:spTgt spid="23555">
                                            <p:bg/>
                                          </p:spTgt>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3555">
                                            <p:txEl>
                                              <p:pRg st="0" end="0"/>
                                            </p:txEl>
                                          </p:spTgt>
                                        </p:tgtEl>
                                        <p:attrNameLst>
                                          <p:attrName>style.visibility</p:attrName>
                                        </p:attrNameLst>
                                      </p:cBhvr>
                                      <p:to>
                                        <p:strVal val="visible"/>
                                      </p:to>
                                    </p:set>
                                    <p:animEffect transition="in" filter="fade">
                                      <p:cBhvr>
                                        <p:cTn id="17" dur="1000"/>
                                        <p:tgtEl>
                                          <p:spTgt spid="23555">
                                            <p:txEl>
                                              <p:pRg st="0" end="0"/>
                                            </p:txEl>
                                          </p:spTgt>
                                        </p:tgtEl>
                                      </p:cBhvr>
                                    </p:animEffect>
                                    <p:anim calcmode="lin" valueType="num">
                                      <p:cBhvr>
                                        <p:cTn id="18" dur="10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3555">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3555">
                                            <p:txEl>
                                              <p:pRg st="2" end="2"/>
                                            </p:txEl>
                                          </p:spTgt>
                                        </p:tgtEl>
                                        <p:attrNameLst>
                                          <p:attrName>style.visibility</p:attrName>
                                        </p:attrNameLst>
                                      </p:cBhvr>
                                      <p:to>
                                        <p:strVal val="visible"/>
                                      </p:to>
                                    </p:set>
                                    <p:animEffect transition="in" filter="fade">
                                      <p:cBhvr>
                                        <p:cTn id="23" dur="1000"/>
                                        <p:tgtEl>
                                          <p:spTgt spid="23555">
                                            <p:txEl>
                                              <p:pRg st="2" end="2"/>
                                            </p:txEl>
                                          </p:spTgt>
                                        </p:tgtEl>
                                      </p:cBhvr>
                                    </p:animEffect>
                                    <p:anim calcmode="lin" valueType="num">
                                      <p:cBhvr>
                                        <p:cTn id="24" dur="10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23555">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23555">
                                            <p:txEl>
                                              <p:pRg st="3" end="3"/>
                                            </p:txEl>
                                          </p:spTgt>
                                        </p:tgtEl>
                                        <p:attrNameLst>
                                          <p:attrName>style.visibility</p:attrName>
                                        </p:attrNameLst>
                                      </p:cBhvr>
                                      <p:to>
                                        <p:strVal val="visible"/>
                                      </p:to>
                                    </p:set>
                                    <p:animEffect transition="in" filter="fade">
                                      <p:cBhvr>
                                        <p:cTn id="29" dur="1000"/>
                                        <p:tgtEl>
                                          <p:spTgt spid="23555">
                                            <p:txEl>
                                              <p:pRg st="3" end="3"/>
                                            </p:txEl>
                                          </p:spTgt>
                                        </p:tgtEl>
                                      </p:cBhvr>
                                    </p:animEffect>
                                    <p:anim calcmode="lin" valueType="num">
                                      <p:cBhvr>
                                        <p:cTn id="30" dur="10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3555">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23555">
                                            <p:txEl>
                                              <p:pRg st="5" end="5"/>
                                            </p:txEl>
                                          </p:spTgt>
                                        </p:tgtEl>
                                        <p:attrNameLst>
                                          <p:attrName>style.visibility</p:attrName>
                                        </p:attrNameLst>
                                      </p:cBhvr>
                                      <p:to>
                                        <p:strVal val="visible"/>
                                      </p:to>
                                    </p:set>
                                    <p:animEffect transition="in" filter="fade">
                                      <p:cBhvr>
                                        <p:cTn id="35" dur="1000"/>
                                        <p:tgtEl>
                                          <p:spTgt spid="23555">
                                            <p:txEl>
                                              <p:pRg st="5" end="5"/>
                                            </p:txEl>
                                          </p:spTgt>
                                        </p:tgtEl>
                                      </p:cBhvr>
                                    </p:animEffect>
                                    <p:anim calcmode="lin" valueType="num">
                                      <p:cBhvr>
                                        <p:cTn id="36" dur="1000" fill="hold"/>
                                        <p:tgtEl>
                                          <p:spTgt spid="2355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2355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8"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3555"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l="-1000" r="-1000"/>
          </a:stretch>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85800" y="0"/>
            <a:ext cx="7772400" cy="765175"/>
          </a:xfrm>
          <a:solidFill>
            <a:schemeClr val="accent5"/>
          </a:solidFill>
        </p:spPr>
        <p:txBody>
          <a:bodyPr/>
          <a:lstStyle/>
          <a:p>
            <a:r>
              <a:rPr lang="en-US" sz="4000" dirty="0" smtClean="0"/>
              <a:t>Thanks for Joining Us</a:t>
            </a:r>
            <a:endParaRPr lang="en-US" sz="4000" dirty="0"/>
          </a:p>
        </p:txBody>
      </p:sp>
      <p:sp>
        <p:nvSpPr>
          <p:cNvPr id="23555" name="Rectangle 3"/>
          <p:cNvSpPr>
            <a:spLocks noGrp="1" noChangeArrowheads="1"/>
          </p:cNvSpPr>
          <p:nvPr>
            <p:ph type="subTitle" idx="1"/>
          </p:nvPr>
        </p:nvSpPr>
        <p:spPr>
          <a:xfrm>
            <a:off x="457200" y="1752600"/>
            <a:ext cx="8305800" cy="4648200"/>
          </a:xfrm>
          <a:solidFill>
            <a:srgbClr val="0070C0"/>
          </a:solidFill>
        </p:spPr>
        <p:txBody>
          <a:bodyPr/>
          <a:lstStyle/>
          <a:p>
            <a:pPr algn="l">
              <a:lnSpc>
                <a:spcPct val="90000"/>
              </a:lnSpc>
            </a:pPr>
            <a:r>
              <a:rPr lang="en-US" b="1" dirty="0" smtClean="0">
                <a:solidFill>
                  <a:schemeClr val="bg1"/>
                </a:solidFill>
              </a:rPr>
              <a:t>Ellabell Church of Christ</a:t>
            </a:r>
          </a:p>
          <a:p>
            <a:pPr algn="l">
              <a:lnSpc>
                <a:spcPct val="90000"/>
              </a:lnSpc>
            </a:pPr>
            <a:r>
              <a:rPr lang="en-US" b="1" dirty="0" smtClean="0">
                <a:solidFill>
                  <a:schemeClr val="bg1"/>
                </a:solidFill>
              </a:rPr>
              <a:t>PO Box 266</a:t>
            </a:r>
          </a:p>
          <a:p>
            <a:pPr algn="l">
              <a:lnSpc>
                <a:spcPct val="90000"/>
              </a:lnSpc>
            </a:pPr>
            <a:r>
              <a:rPr lang="en-US" b="1" dirty="0" smtClean="0">
                <a:solidFill>
                  <a:schemeClr val="bg1"/>
                </a:solidFill>
              </a:rPr>
              <a:t>Ellabell, GA 31308</a:t>
            </a:r>
          </a:p>
          <a:p>
            <a:pPr algn="l">
              <a:lnSpc>
                <a:spcPct val="90000"/>
              </a:lnSpc>
            </a:pPr>
            <a:r>
              <a:rPr lang="en-US" b="1" dirty="0" smtClean="0">
                <a:solidFill>
                  <a:schemeClr val="bg1"/>
                </a:solidFill>
              </a:rPr>
              <a:t>912-667-0519</a:t>
            </a:r>
          </a:p>
          <a:p>
            <a:pPr algn="l">
              <a:lnSpc>
                <a:spcPct val="90000"/>
              </a:lnSpc>
            </a:pPr>
            <a:r>
              <a:rPr lang="en-US" b="1" dirty="0" smtClean="0">
                <a:solidFill>
                  <a:schemeClr val="bg1">
                    <a:lumMod val="95000"/>
                  </a:schemeClr>
                </a:solidFill>
                <a:hlinkClick r:id="rId5"/>
              </a:rPr>
              <a:t>fastbreak65@yahoo.com</a:t>
            </a:r>
            <a:endParaRPr lang="en-US" b="1" dirty="0" smtClean="0">
              <a:solidFill>
                <a:schemeClr val="bg1">
                  <a:lumMod val="95000"/>
                </a:schemeClr>
              </a:solidFill>
            </a:endParaRPr>
          </a:p>
          <a:p>
            <a:pPr algn="l">
              <a:lnSpc>
                <a:spcPct val="90000"/>
              </a:lnSpc>
            </a:pPr>
            <a:endParaRPr lang="en-US" dirty="0"/>
          </a:p>
        </p:txBody>
      </p:sp>
      <p:pic>
        <p:nvPicPr>
          <p:cNvPr id="4" name="~PP1674.WAV">
            <a:hlinkClick r:id="" action="ppaction://media"/>
          </p:cNvPr>
          <p:cNvPicPr>
            <a:picLocks noRot="1" noChangeAspect="1"/>
          </p:cNvPicPr>
          <p:nvPr>
            <a:wavAudioFile r:embed="rId1" name="~PP1674.WAV"/>
          </p:nvPr>
        </p:nvPicPr>
        <p:blipFill>
          <a:blip r:embed="rId6" cstate="print"/>
          <a:stretch>
            <a:fillRect/>
          </a:stretch>
        </p:blipFill>
        <p:spPr>
          <a:xfrm>
            <a:off x="8696325" y="6410325"/>
            <a:ext cx="304800" cy="304800"/>
          </a:xfrm>
          <a:prstGeom prst="rect">
            <a:avLst/>
          </a:prstGeom>
        </p:spPr>
      </p:pic>
    </p:spTree>
  </p:cSld>
  <p:clrMapOvr>
    <a:masterClrMapping/>
  </p:clrMapOvr>
  <p:transition advTm="2699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3555">
                                            <p:bg/>
                                          </p:spTgt>
                                        </p:tgtEl>
                                        <p:attrNameLst>
                                          <p:attrName>style.visibility</p:attrName>
                                        </p:attrNameLst>
                                      </p:cBhvr>
                                      <p:to>
                                        <p:strVal val="visible"/>
                                      </p:to>
                                    </p:set>
                                    <p:animEffect transition="in" filter="fade">
                                      <p:cBhvr>
                                        <p:cTn id="10" dur="1000"/>
                                        <p:tgtEl>
                                          <p:spTgt spid="23555">
                                            <p:bg/>
                                          </p:spTgt>
                                        </p:tgtEl>
                                      </p:cBhvr>
                                    </p:animEffect>
                                    <p:anim calcmode="lin" valueType="num">
                                      <p:cBhvr>
                                        <p:cTn id="11" dur="1000" fill="hold"/>
                                        <p:tgtEl>
                                          <p:spTgt spid="23555">
                                            <p:bg/>
                                          </p:spTgt>
                                        </p:tgtEl>
                                        <p:attrNameLst>
                                          <p:attrName>ppt_x</p:attrName>
                                        </p:attrNameLst>
                                      </p:cBhvr>
                                      <p:tavLst>
                                        <p:tav tm="0">
                                          <p:val>
                                            <p:strVal val="#ppt_x"/>
                                          </p:val>
                                        </p:tav>
                                        <p:tav tm="100000">
                                          <p:val>
                                            <p:strVal val="#ppt_x"/>
                                          </p:val>
                                        </p:tav>
                                      </p:tavLst>
                                    </p:anim>
                                    <p:anim calcmode="lin" valueType="num">
                                      <p:cBhvr>
                                        <p:cTn id="12" dur="1000" fill="hold"/>
                                        <p:tgtEl>
                                          <p:spTgt spid="23555">
                                            <p:bg/>
                                          </p:spTgt>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3555">
                                            <p:txEl>
                                              <p:pRg st="0" end="0"/>
                                            </p:txEl>
                                          </p:spTgt>
                                        </p:tgtEl>
                                        <p:attrNameLst>
                                          <p:attrName>style.visibility</p:attrName>
                                        </p:attrNameLst>
                                      </p:cBhvr>
                                      <p:to>
                                        <p:strVal val="visible"/>
                                      </p:to>
                                    </p:set>
                                    <p:animEffect transition="in" filter="fade">
                                      <p:cBhvr>
                                        <p:cTn id="16" dur="1000"/>
                                        <p:tgtEl>
                                          <p:spTgt spid="23555">
                                            <p:txEl>
                                              <p:pRg st="0" end="0"/>
                                            </p:txEl>
                                          </p:spTgt>
                                        </p:tgtEl>
                                      </p:cBhvr>
                                    </p:animEffect>
                                    <p:anim calcmode="lin" valueType="num">
                                      <p:cBhvr>
                                        <p:cTn id="17" dur="10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23555">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3555">
                                            <p:txEl>
                                              <p:pRg st="1" end="1"/>
                                            </p:txEl>
                                          </p:spTgt>
                                        </p:tgtEl>
                                        <p:attrNameLst>
                                          <p:attrName>style.visibility</p:attrName>
                                        </p:attrNameLst>
                                      </p:cBhvr>
                                      <p:to>
                                        <p:strVal val="visible"/>
                                      </p:to>
                                    </p:set>
                                    <p:animEffect transition="in" filter="fade">
                                      <p:cBhvr>
                                        <p:cTn id="22" dur="1000"/>
                                        <p:tgtEl>
                                          <p:spTgt spid="23555">
                                            <p:txEl>
                                              <p:pRg st="1" end="1"/>
                                            </p:txEl>
                                          </p:spTgt>
                                        </p:tgtEl>
                                      </p:cBhvr>
                                    </p:animEffect>
                                    <p:anim calcmode="lin" valueType="num">
                                      <p:cBhvr>
                                        <p:cTn id="23" dur="10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23555">
                                            <p:txEl>
                                              <p:pRg st="1" end="1"/>
                                            </p:txEl>
                                          </p:spTgt>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23555">
                                            <p:txEl>
                                              <p:pRg st="2" end="2"/>
                                            </p:txEl>
                                          </p:spTgt>
                                        </p:tgtEl>
                                        <p:attrNameLst>
                                          <p:attrName>style.visibility</p:attrName>
                                        </p:attrNameLst>
                                      </p:cBhvr>
                                      <p:to>
                                        <p:strVal val="visible"/>
                                      </p:to>
                                    </p:set>
                                    <p:animEffect transition="in" filter="fade">
                                      <p:cBhvr>
                                        <p:cTn id="28" dur="1000"/>
                                        <p:tgtEl>
                                          <p:spTgt spid="23555">
                                            <p:txEl>
                                              <p:pRg st="2" end="2"/>
                                            </p:txEl>
                                          </p:spTgt>
                                        </p:tgtEl>
                                      </p:cBhvr>
                                    </p:animEffect>
                                    <p:anim calcmode="lin" valueType="num">
                                      <p:cBhvr>
                                        <p:cTn id="29" dur="10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3555">
                                            <p:txEl>
                                              <p:pRg st="2" end="2"/>
                                            </p:txEl>
                                          </p:spTgt>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23555">
                                            <p:txEl>
                                              <p:pRg st="3" end="3"/>
                                            </p:txEl>
                                          </p:spTgt>
                                        </p:tgtEl>
                                        <p:attrNameLst>
                                          <p:attrName>style.visibility</p:attrName>
                                        </p:attrNameLst>
                                      </p:cBhvr>
                                      <p:to>
                                        <p:strVal val="visible"/>
                                      </p:to>
                                    </p:set>
                                    <p:animEffect transition="in" filter="fade">
                                      <p:cBhvr>
                                        <p:cTn id="34" dur="1000"/>
                                        <p:tgtEl>
                                          <p:spTgt spid="23555">
                                            <p:txEl>
                                              <p:pRg st="3" end="3"/>
                                            </p:txEl>
                                          </p:spTgt>
                                        </p:tgtEl>
                                      </p:cBhvr>
                                    </p:animEffect>
                                    <p:anim calcmode="lin" valueType="num">
                                      <p:cBhvr>
                                        <p:cTn id="35" dur="10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23555">
                                            <p:txEl>
                                              <p:pRg st="3" end="3"/>
                                            </p:txEl>
                                          </p:spTgt>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23555">
                                            <p:txEl>
                                              <p:pRg st="4" end="4"/>
                                            </p:txEl>
                                          </p:spTgt>
                                        </p:tgtEl>
                                        <p:attrNameLst>
                                          <p:attrName>style.visibility</p:attrName>
                                        </p:attrNameLst>
                                      </p:cBhvr>
                                      <p:to>
                                        <p:strVal val="visible"/>
                                      </p:to>
                                    </p:set>
                                    <p:animEffect transition="in" filter="fade">
                                      <p:cBhvr>
                                        <p:cTn id="40" dur="1000"/>
                                        <p:tgtEl>
                                          <p:spTgt spid="23555">
                                            <p:txEl>
                                              <p:pRg st="4" end="4"/>
                                            </p:txEl>
                                          </p:spTgt>
                                        </p:tgtEl>
                                      </p:cBhvr>
                                    </p:animEffect>
                                    <p:anim calcmode="lin" valueType="num">
                                      <p:cBhvr>
                                        <p:cTn id="41" dur="1000" fill="hold"/>
                                        <p:tgtEl>
                                          <p:spTgt spid="23555">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2355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3"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3555"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6591300"/>
            <a:ext cx="9144000" cy="304800"/>
          </a:xfrm>
          <a:prstGeom prst="rect">
            <a:avLst/>
          </a:prstGeom>
          <a:solidFill>
            <a:srgbClr val="5C52A4"/>
          </a:solidFill>
          <a:ln w="9525">
            <a:noFill/>
            <a:miter lim="800000"/>
            <a:headEnd/>
            <a:tailEnd/>
          </a:ln>
          <a:effectLst/>
        </p:spPr>
        <p:txBody>
          <a:bodyPr wrap="none" anchor="ctr"/>
          <a:lstStyle/>
          <a:p>
            <a:endParaRPr lang="en-US"/>
          </a:p>
        </p:txBody>
      </p:sp>
      <p:sp>
        <p:nvSpPr>
          <p:cNvPr id="26627" name="AutoShape 3"/>
          <p:cNvSpPr>
            <a:spLocks noChangeArrowheads="1"/>
          </p:cNvSpPr>
          <p:nvPr/>
        </p:nvSpPr>
        <p:spPr bwMode="auto">
          <a:xfrm>
            <a:off x="304800" y="990600"/>
            <a:ext cx="8534400" cy="58674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6628" name="Picture 4"/>
          <p:cNvPicPr>
            <a:picLocks noChangeAspect="1" noChangeArrowheads="1"/>
          </p:cNvPicPr>
          <p:nvPr/>
        </p:nvPicPr>
        <p:blipFill>
          <a:blip r:embed="rId4" cstate="print"/>
          <a:srcRect/>
          <a:stretch>
            <a:fillRect/>
          </a:stretch>
        </p:blipFill>
        <p:spPr bwMode="auto">
          <a:xfrm>
            <a:off x="6248400" y="3048000"/>
            <a:ext cx="2895600" cy="3124200"/>
          </a:xfrm>
          <a:prstGeom prst="rect">
            <a:avLst/>
          </a:prstGeom>
          <a:noFill/>
          <a:ln w="9525">
            <a:noFill/>
            <a:miter lim="800000"/>
            <a:headEnd/>
            <a:tailEnd/>
          </a:ln>
          <a:effectLst/>
        </p:spPr>
      </p:pic>
      <p:pic>
        <p:nvPicPr>
          <p:cNvPr id="26629" name="Picture 5"/>
          <p:cNvPicPr>
            <a:picLocks noChangeAspect="1" noChangeArrowheads="1"/>
          </p:cNvPicPr>
          <p:nvPr/>
        </p:nvPicPr>
        <p:blipFill>
          <a:blip r:embed="rId5" cstate="print"/>
          <a:srcRect/>
          <a:stretch>
            <a:fillRect/>
          </a:stretch>
        </p:blipFill>
        <p:spPr bwMode="auto">
          <a:xfrm>
            <a:off x="0" y="0"/>
            <a:ext cx="6096000" cy="1109663"/>
          </a:xfrm>
          <a:prstGeom prst="rect">
            <a:avLst/>
          </a:prstGeom>
          <a:noFill/>
          <a:ln w="9525">
            <a:noFill/>
            <a:miter lim="800000"/>
            <a:headEnd/>
            <a:tailEnd/>
          </a:ln>
          <a:effectLst/>
        </p:spPr>
      </p:pic>
      <p:sp>
        <p:nvSpPr>
          <p:cNvPr id="26630" name="Text Box 6"/>
          <p:cNvSpPr txBox="1">
            <a:spLocks noChangeArrowheads="1"/>
          </p:cNvSpPr>
          <p:nvPr/>
        </p:nvSpPr>
        <p:spPr bwMode="auto">
          <a:xfrm>
            <a:off x="381000" y="1295400"/>
            <a:ext cx="5943600" cy="4395049"/>
          </a:xfrm>
          <a:prstGeom prst="rect">
            <a:avLst/>
          </a:prstGeom>
          <a:noFill/>
          <a:ln w="9525">
            <a:noFill/>
            <a:miter lim="800000"/>
            <a:headEnd/>
            <a:tailEnd/>
          </a:ln>
          <a:effectLst/>
        </p:spPr>
        <p:txBody>
          <a:bodyPr wrap="square">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Come!!!</a:t>
            </a:r>
            <a:endParaRPr lang="en-US" sz="2800" dirty="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As </a:t>
            </a:r>
            <a:r>
              <a:rPr lang="en-US" sz="2800" dirty="0">
                <a:effectLst>
                  <a:outerShdw blurRad="38100" dist="38100" dir="2700000" algn="tl">
                    <a:srgbClr val="C0C0C0"/>
                  </a:outerShdw>
                </a:effectLst>
                <a:latin typeface="Berlin Sans FB Demi" pitchFamily="34" charset="0"/>
              </a:rPr>
              <a:t>a thief, the last </a:t>
            </a:r>
            <a:r>
              <a:rPr lang="en-US" sz="2800" dirty="0" smtClean="0">
                <a:effectLst>
                  <a:outerShdw blurRad="38100" dist="38100" dir="2700000" algn="tl">
                    <a:srgbClr val="C0C0C0"/>
                  </a:outerShdw>
                </a:effectLst>
                <a:latin typeface="Berlin Sans FB Demi" pitchFamily="34" charset="0"/>
              </a:rPr>
              <a:t>day</a:t>
            </a:r>
          </a:p>
          <a:p>
            <a:pPr marL="1036638" lvl="1" indent="-465138">
              <a:spcBef>
                <a:spcPct val="35000"/>
              </a:spcBef>
              <a:buClr>
                <a:srgbClr val="FF0000"/>
              </a:buClr>
            </a:pPr>
            <a:r>
              <a:rPr lang="en-US" sz="2800" baseline="30000" dirty="0" smtClean="0"/>
              <a:t>2 Peter 3:10 </a:t>
            </a:r>
            <a:r>
              <a:rPr lang="en-US" sz="2800" dirty="0" smtClean="0"/>
              <a:t>But the day of the Lord will come like a thief, in which the heavens will pass away with a roar and the elements will be destroyed with intense heat, and the earth and its works will be burned up.</a:t>
            </a:r>
            <a:endParaRPr lang="en-US" sz="2800" dirty="0">
              <a:effectLst>
                <a:outerShdw blurRad="38100" dist="38100" dir="2700000" algn="tl">
                  <a:srgbClr val="C0C0C0"/>
                </a:outerShdw>
              </a:effectLst>
              <a:latin typeface="Berlin Sans FB Demi" pitchFamily="34" charset="0"/>
            </a:endParaRPr>
          </a:p>
        </p:txBody>
      </p:sp>
      <p:pic>
        <p:nvPicPr>
          <p:cNvPr id="7" name="~PP898.WAV">
            <a:hlinkClick r:id="" action="ppaction://media"/>
          </p:cNvPr>
          <p:cNvPicPr>
            <a:picLocks noRot="1" noChangeAspect="1"/>
          </p:cNvPicPr>
          <p:nvPr>
            <a:wavAudioFile r:embed="rId1" name="~PP898.WAV"/>
          </p:nvPr>
        </p:nvPicPr>
        <p:blipFill>
          <a:blip r:embed="rId6" cstate="print"/>
          <a:stretch>
            <a:fillRect/>
          </a:stretch>
        </p:blipFill>
        <p:spPr>
          <a:xfrm>
            <a:off x="8696325" y="6410325"/>
            <a:ext cx="304800" cy="304800"/>
          </a:xfrm>
          <a:prstGeom prst="rect">
            <a:avLst/>
          </a:prstGeom>
        </p:spPr>
      </p:pic>
    </p:spTree>
  </p:cSld>
  <p:clrMapOvr>
    <a:masterClrMapping/>
  </p:clrMapOvr>
  <p:transition advTm="62991">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5" presetClass="entr" presetSubtype="0" fill="hold" grpId="0" nodeType="withEffect">
                                  <p:stCondLst>
                                    <p:cond delay="0"/>
                                  </p:stCondLst>
                                  <p:childTnLst>
                                    <p:set>
                                      <p:cBhvr>
                                        <p:cTn id="8" dur="1" fill="hold">
                                          <p:stCondLst>
                                            <p:cond delay="0"/>
                                          </p:stCondLst>
                                        </p:cTn>
                                        <p:tgtEl>
                                          <p:spTgt spid="26627"/>
                                        </p:tgtEl>
                                        <p:attrNameLst>
                                          <p:attrName>style.visibility</p:attrName>
                                        </p:attrNameLst>
                                      </p:cBhvr>
                                      <p:to>
                                        <p:strVal val="visible"/>
                                      </p:to>
                                    </p:set>
                                    <p:anim calcmode="lin" valueType="num">
                                      <p:cBhvr>
                                        <p:cTn id="9" dur="500" decel="50000" fill="hold">
                                          <p:stCondLst>
                                            <p:cond delay="0"/>
                                          </p:stCondLst>
                                        </p:cTn>
                                        <p:tgtEl>
                                          <p:spTgt spid="26627"/>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6627"/>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6627"/>
                                        </p:tgtEl>
                                        <p:attrNameLst>
                                          <p:attrName>ppt_w</p:attrName>
                                        </p:attrNameLst>
                                      </p:cBhvr>
                                      <p:tavLst>
                                        <p:tav tm="0">
                                          <p:val>
                                            <p:strVal val="#ppt_w*.05"/>
                                          </p:val>
                                        </p:tav>
                                        <p:tav tm="100000">
                                          <p:val>
                                            <p:strVal val="#ppt_w"/>
                                          </p:val>
                                        </p:tav>
                                      </p:tavLst>
                                    </p:anim>
                                    <p:anim calcmode="lin" valueType="num">
                                      <p:cBhvr>
                                        <p:cTn id="12" dur="1000" fill="hold"/>
                                        <p:tgtEl>
                                          <p:spTgt spid="26627"/>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6627"/>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6627"/>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6627"/>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6627"/>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26630">
                                            <p:txEl>
                                              <p:pRg st="1" end="1"/>
                                            </p:txEl>
                                          </p:spTgt>
                                        </p:tgtEl>
                                        <p:attrNameLst>
                                          <p:attrName>style.visibility</p:attrName>
                                        </p:attrNameLst>
                                      </p:cBhvr>
                                      <p:to>
                                        <p:strVal val="visible"/>
                                      </p:to>
                                    </p:set>
                                    <p:animEffect transition="in" filter="blinds(horizontal)">
                                      <p:cBhvr>
                                        <p:cTn id="20" dur="500"/>
                                        <p:tgtEl>
                                          <p:spTgt spid="26630">
                                            <p:txEl>
                                              <p:pRg st="1" end="1"/>
                                            </p:txEl>
                                          </p:spTgt>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26630">
                                            <p:txEl>
                                              <p:pRg st="2" end="2"/>
                                            </p:txEl>
                                          </p:spTgt>
                                        </p:tgtEl>
                                        <p:attrNameLst>
                                          <p:attrName>style.visibility</p:attrName>
                                        </p:attrNameLst>
                                      </p:cBhvr>
                                      <p:to>
                                        <p:strVal val="visible"/>
                                      </p:to>
                                    </p:set>
                                    <p:animEffect transition="in" filter="blinds(horizontal)">
                                      <p:cBhvr>
                                        <p:cTn id="24" dur="500"/>
                                        <p:tgtEl>
                                          <p:spTgt spid="266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66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6591300"/>
            <a:ext cx="9144000" cy="304800"/>
          </a:xfrm>
          <a:prstGeom prst="rect">
            <a:avLst/>
          </a:prstGeom>
          <a:solidFill>
            <a:srgbClr val="5C52A4"/>
          </a:solidFill>
          <a:ln w="9525">
            <a:noFill/>
            <a:miter lim="800000"/>
            <a:headEnd/>
            <a:tailEnd/>
          </a:ln>
          <a:effectLst/>
        </p:spPr>
        <p:txBody>
          <a:bodyPr wrap="none" anchor="ctr"/>
          <a:lstStyle/>
          <a:p>
            <a:endParaRPr lang="en-US"/>
          </a:p>
        </p:txBody>
      </p:sp>
      <p:sp>
        <p:nvSpPr>
          <p:cNvPr id="26627" name="AutoShape 3"/>
          <p:cNvSpPr>
            <a:spLocks noChangeArrowheads="1"/>
          </p:cNvSpPr>
          <p:nvPr/>
        </p:nvSpPr>
        <p:spPr bwMode="auto">
          <a:xfrm>
            <a:off x="304800" y="990600"/>
            <a:ext cx="8534400" cy="58674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6628" name="Picture 4"/>
          <p:cNvPicPr>
            <a:picLocks noChangeAspect="1" noChangeArrowheads="1"/>
          </p:cNvPicPr>
          <p:nvPr/>
        </p:nvPicPr>
        <p:blipFill>
          <a:blip r:embed="rId5" cstate="print"/>
          <a:srcRect/>
          <a:stretch>
            <a:fillRect/>
          </a:stretch>
        </p:blipFill>
        <p:spPr bwMode="auto">
          <a:xfrm>
            <a:off x="6248400" y="3048000"/>
            <a:ext cx="2895600" cy="3124200"/>
          </a:xfrm>
          <a:prstGeom prst="rect">
            <a:avLst/>
          </a:prstGeom>
          <a:noFill/>
          <a:ln w="9525">
            <a:noFill/>
            <a:miter lim="800000"/>
            <a:headEnd/>
            <a:tailEnd/>
          </a:ln>
          <a:effectLst/>
        </p:spPr>
      </p:pic>
      <p:pic>
        <p:nvPicPr>
          <p:cNvPr id="26629" name="Picture 5"/>
          <p:cNvPicPr>
            <a:picLocks noChangeAspect="1" noChangeArrowheads="1"/>
          </p:cNvPicPr>
          <p:nvPr/>
        </p:nvPicPr>
        <p:blipFill>
          <a:blip r:embed="rId6" cstate="print"/>
          <a:srcRect/>
          <a:stretch>
            <a:fillRect/>
          </a:stretch>
        </p:blipFill>
        <p:spPr bwMode="auto">
          <a:xfrm>
            <a:off x="0" y="0"/>
            <a:ext cx="6096000" cy="1109663"/>
          </a:xfrm>
          <a:prstGeom prst="rect">
            <a:avLst/>
          </a:prstGeom>
          <a:noFill/>
          <a:ln w="9525">
            <a:noFill/>
            <a:miter lim="800000"/>
            <a:headEnd/>
            <a:tailEnd/>
          </a:ln>
          <a:effectLst/>
        </p:spPr>
      </p:pic>
      <p:sp>
        <p:nvSpPr>
          <p:cNvPr id="26630" name="Text Box 6"/>
          <p:cNvSpPr txBox="1">
            <a:spLocks noChangeArrowheads="1"/>
          </p:cNvSpPr>
          <p:nvPr/>
        </p:nvSpPr>
        <p:spPr bwMode="auto">
          <a:xfrm>
            <a:off x="381000" y="1295400"/>
            <a:ext cx="7239000" cy="4764381"/>
          </a:xfrm>
          <a:prstGeom prst="rect">
            <a:avLst/>
          </a:prstGeom>
          <a:noFill/>
          <a:ln w="9525">
            <a:noFill/>
            <a:miter lim="800000"/>
            <a:headEnd/>
            <a:tailEnd/>
          </a:ln>
          <a:effectLst/>
        </p:spPr>
        <p:txBody>
          <a:bodyPr>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Come!!!</a:t>
            </a:r>
            <a:endParaRPr lang="en-US" sz="2800" dirty="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An </a:t>
            </a:r>
            <a:r>
              <a:rPr lang="en-US" sz="2800" dirty="0">
                <a:effectLst>
                  <a:outerShdw blurRad="38100" dist="38100" dir="2700000" algn="tl">
                    <a:srgbClr val="C0C0C0"/>
                  </a:outerShdw>
                </a:effectLst>
                <a:latin typeface="Berlin Sans FB Demi" pitchFamily="34" charset="0"/>
              </a:rPr>
              <a:t>appointed day </a:t>
            </a:r>
            <a:endParaRPr lang="en-US" sz="2800" dirty="0" smtClean="0">
              <a:effectLst>
                <a:outerShdw blurRad="38100" dist="38100" dir="2700000" algn="tl">
                  <a:srgbClr val="C0C0C0"/>
                </a:outerShdw>
              </a:effectLst>
              <a:latin typeface="Berlin Sans FB Demi" pitchFamily="34" charset="0"/>
            </a:endParaRPr>
          </a:p>
          <a:p>
            <a:r>
              <a:rPr lang="en-US" sz="3200" b="1" dirty="0" smtClean="0"/>
              <a:t>Acts 17:</a:t>
            </a:r>
            <a:r>
              <a:rPr lang="en-US" sz="3200" baseline="30000" dirty="0" smtClean="0"/>
              <a:t>31 </a:t>
            </a:r>
            <a:r>
              <a:rPr lang="en-US" sz="3200" dirty="0" smtClean="0"/>
              <a:t>because He has fixed a day in which He will judge the world in righteousness through a Man whom He has appointed, having furnished proof to all men by raising Him from the dead.”</a:t>
            </a:r>
          </a:p>
          <a:p>
            <a:pPr marL="1036638" lvl="1" indent="-465138">
              <a:spcBef>
                <a:spcPct val="35000"/>
              </a:spcBef>
              <a:buClr>
                <a:srgbClr val="FF0000"/>
              </a:buClr>
            </a:pPr>
            <a:endParaRPr lang="en-US" sz="2800" dirty="0">
              <a:effectLst>
                <a:outerShdw blurRad="38100" dist="38100" dir="2700000" algn="tl">
                  <a:srgbClr val="C0C0C0"/>
                </a:outerShdw>
              </a:effectLst>
              <a:latin typeface="Berlin Sans FB Demi" pitchFamily="34" charset="0"/>
            </a:endParaRPr>
          </a:p>
        </p:txBody>
      </p:sp>
      <p:pic>
        <p:nvPicPr>
          <p:cNvPr id="7" name="~PP1458.WAV">
            <a:hlinkClick r:id="" action="ppaction://media"/>
          </p:cNvPr>
          <p:cNvPicPr>
            <a:picLocks noRot="1" noChangeAspect="1"/>
          </p:cNvPicPr>
          <p:nvPr>
            <a:wavAudioFile r:embed="rId2" name="~PP1458.WAV"/>
          </p:nvPr>
        </p:nvPicPr>
        <p:blipFill>
          <a:blip r:embed="rId7" cstate="print"/>
          <a:stretch>
            <a:fillRect/>
          </a:stretch>
        </p:blipFill>
        <p:spPr>
          <a:xfrm>
            <a:off x="8696325" y="6410325"/>
            <a:ext cx="304800" cy="304800"/>
          </a:xfrm>
          <a:prstGeom prst="rect">
            <a:avLst/>
          </a:prstGeom>
        </p:spPr>
      </p:pic>
    </p:spTree>
    <p:custDataLst>
      <p:tags r:id="rId1"/>
    </p:custDataLst>
  </p:cSld>
  <p:clrMapOvr>
    <a:masterClrMapping/>
  </p:clrMapOvr>
  <p:transition advTm="139711">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5" presetClass="entr" presetSubtype="0" fill="hold" grpId="0" nodeType="withEffect">
                                  <p:stCondLst>
                                    <p:cond delay="0"/>
                                  </p:stCondLst>
                                  <p:childTnLst>
                                    <p:set>
                                      <p:cBhvr>
                                        <p:cTn id="8" dur="1" fill="hold">
                                          <p:stCondLst>
                                            <p:cond delay="0"/>
                                          </p:stCondLst>
                                        </p:cTn>
                                        <p:tgtEl>
                                          <p:spTgt spid="26627"/>
                                        </p:tgtEl>
                                        <p:attrNameLst>
                                          <p:attrName>style.visibility</p:attrName>
                                        </p:attrNameLst>
                                      </p:cBhvr>
                                      <p:to>
                                        <p:strVal val="visible"/>
                                      </p:to>
                                    </p:set>
                                    <p:anim calcmode="lin" valueType="num">
                                      <p:cBhvr>
                                        <p:cTn id="9" dur="500" decel="50000" fill="hold">
                                          <p:stCondLst>
                                            <p:cond delay="0"/>
                                          </p:stCondLst>
                                        </p:cTn>
                                        <p:tgtEl>
                                          <p:spTgt spid="26627"/>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26627"/>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26627"/>
                                        </p:tgtEl>
                                        <p:attrNameLst>
                                          <p:attrName>ppt_w</p:attrName>
                                        </p:attrNameLst>
                                      </p:cBhvr>
                                      <p:tavLst>
                                        <p:tav tm="0">
                                          <p:val>
                                            <p:strVal val="#ppt_w*.05"/>
                                          </p:val>
                                        </p:tav>
                                        <p:tav tm="100000">
                                          <p:val>
                                            <p:strVal val="#ppt_w"/>
                                          </p:val>
                                        </p:tav>
                                      </p:tavLst>
                                    </p:anim>
                                    <p:anim calcmode="lin" valueType="num">
                                      <p:cBhvr>
                                        <p:cTn id="12" dur="1000" fill="hold"/>
                                        <p:tgtEl>
                                          <p:spTgt spid="26627"/>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26627"/>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26627"/>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26627"/>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26627"/>
                                        </p:tgtEl>
                                      </p:cBhvr>
                                    </p:animEffect>
                                  </p:childTnLst>
                                </p:cTn>
                              </p:par>
                              <p:par>
                                <p:cTn id="17" presetID="25" presetClass="entr" presetSubtype="0" fill="hold" nodeType="withEffect">
                                  <p:stCondLst>
                                    <p:cond delay="0"/>
                                  </p:stCondLst>
                                  <p:childTnLst>
                                    <p:set>
                                      <p:cBhvr>
                                        <p:cTn id="18" dur="1" fill="hold">
                                          <p:stCondLst>
                                            <p:cond delay="0"/>
                                          </p:stCondLst>
                                        </p:cTn>
                                        <p:tgtEl>
                                          <p:spTgt spid="26630">
                                            <p:txEl>
                                              <p:pRg st="0" end="0"/>
                                            </p:txEl>
                                          </p:spTgt>
                                        </p:tgtEl>
                                        <p:attrNameLst>
                                          <p:attrName>style.visibility</p:attrName>
                                        </p:attrNameLst>
                                      </p:cBhvr>
                                      <p:to>
                                        <p:strVal val="visible"/>
                                      </p:to>
                                    </p:set>
                                    <p:anim calcmode="lin" valueType="num">
                                      <p:cBhvr>
                                        <p:cTn id="19" dur="500" decel="50000" fill="hold">
                                          <p:stCondLst>
                                            <p:cond delay="0"/>
                                          </p:stCondLst>
                                        </p:cTn>
                                        <p:tgtEl>
                                          <p:spTgt spid="26630">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6630">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6630">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26630">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6630">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6630">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6630">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663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6630">
                                            <p:txEl>
                                              <p:pRg st="1" end="1"/>
                                            </p:txEl>
                                          </p:spTgt>
                                        </p:tgtEl>
                                        <p:attrNameLst>
                                          <p:attrName>style.visibility</p:attrName>
                                        </p:attrNameLst>
                                      </p:cBhvr>
                                      <p:to>
                                        <p:strVal val="visible"/>
                                      </p:to>
                                    </p:set>
                                    <p:animEffect transition="in" filter="blinds(horizontal)">
                                      <p:cBhvr>
                                        <p:cTn id="31" dur="500"/>
                                        <p:tgtEl>
                                          <p:spTgt spid="26630">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6630">
                                            <p:txEl>
                                              <p:pRg st="2" end="2"/>
                                            </p:txEl>
                                          </p:spTgt>
                                        </p:tgtEl>
                                        <p:attrNameLst>
                                          <p:attrName>style.visibility</p:attrName>
                                        </p:attrNameLst>
                                      </p:cBhvr>
                                      <p:to>
                                        <p:strVal val="visible"/>
                                      </p:to>
                                    </p:set>
                                    <p:animEffect transition="in" filter="blinds(horizontal)">
                                      <p:cBhvr>
                                        <p:cTn id="36" dur="500"/>
                                        <p:tgtEl>
                                          <p:spTgt spid="266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266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6477000"/>
            <a:ext cx="9144000" cy="381000"/>
          </a:xfrm>
          <a:prstGeom prst="rect">
            <a:avLst/>
          </a:prstGeom>
          <a:solidFill>
            <a:srgbClr val="5C52A4"/>
          </a:solidFill>
          <a:ln w="9525">
            <a:noFill/>
            <a:miter lim="800000"/>
            <a:headEnd/>
            <a:tailEnd/>
          </a:ln>
          <a:effectLst/>
        </p:spPr>
        <p:txBody>
          <a:bodyPr wrap="none" anchor="ctr"/>
          <a:lstStyle/>
          <a:p>
            <a:endParaRPr lang="en-US"/>
          </a:p>
        </p:txBody>
      </p:sp>
      <p:sp>
        <p:nvSpPr>
          <p:cNvPr id="27651" name="AutoShape 3"/>
          <p:cNvSpPr>
            <a:spLocks noChangeArrowheads="1"/>
          </p:cNvSpPr>
          <p:nvPr/>
        </p:nvSpPr>
        <p:spPr bwMode="auto">
          <a:xfrm>
            <a:off x="304800" y="990600"/>
            <a:ext cx="8534400" cy="56388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7652" name="Picture 4"/>
          <p:cNvPicPr>
            <a:picLocks noChangeAspect="1" noChangeArrowheads="1"/>
          </p:cNvPicPr>
          <p:nvPr/>
        </p:nvPicPr>
        <p:blipFill>
          <a:blip r:embed="rId4" cstate="print"/>
          <a:srcRect/>
          <a:stretch>
            <a:fillRect/>
          </a:stretch>
        </p:blipFill>
        <p:spPr bwMode="auto">
          <a:xfrm>
            <a:off x="0" y="0"/>
            <a:ext cx="6096000" cy="1109663"/>
          </a:xfrm>
          <a:prstGeom prst="rect">
            <a:avLst/>
          </a:prstGeom>
          <a:noFill/>
          <a:ln w="9525">
            <a:noFill/>
            <a:miter lim="800000"/>
            <a:headEnd/>
            <a:tailEnd/>
          </a:ln>
          <a:effectLst/>
        </p:spPr>
      </p:pic>
      <p:sp>
        <p:nvSpPr>
          <p:cNvPr id="27653" name="Text Box 5"/>
          <p:cNvSpPr txBox="1">
            <a:spLocks noChangeArrowheads="1"/>
          </p:cNvSpPr>
          <p:nvPr/>
        </p:nvSpPr>
        <p:spPr bwMode="auto">
          <a:xfrm>
            <a:off x="457200" y="1295400"/>
            <a:ext cx="6400800" cy="5256824"/>
          </a:xfrm>
          <a:prstGeom prst="rect">
            <a:avLst/>
          </a:prstGeom>
          <a:noFill/>
          <a:ln w="9525">
            <a:noFill/>
            <a:miter lim="800000"/>
            <a:headEnd/>
            <a:tailEnd/>
          </a:ln>
          <a:effectLst/>
        </p:spPr>
        <p:txBody>
          <a:bodyPr>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Be Inescapable!!! </a:t>
            </a:r>
            <a:endParaRPr lang="en-US" sz="2800" dirty="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a:effectLst>
                  <a:outerShdw blurRad="38100" dist="38100" dir="2700000" algn="tl">
                    <a:srgbClr val="C0C0C0"/>
                  </a:outerShdw>
                </a:effectLst>
                <a:latin typeface="Berlin Sans FB Demi" pitchFamily="34" charset="0"/>
              </a:rPr>
              <a:t>All will hear his voice and come forth </a:t>
            </a:r>
            <a:endParaRPr lang="en-US" sz="2800" dirty="0" smtClean="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John </a:t>
            </a:r>
            <a:r>
              <a:rPr lang="en-US" sz="2800" dirty="0">
                <a:effectLst>
                  <a:outerShdw blurRad="38100" dist="38100" dir="2700000" algn="tl">
                    <a:srgbClr val="C0C0C0"/>
                  </a:outerShdw>
                </a:effectLst>
                <a:latin typeface="Berlin Sans FB Demi" pitchFamily="34" charset="0"/>
              </a:rPr>
              <a:t>5: </a:t>
            </a:r>
            <a:r>
              <a:rPr lang="en-US" sz="2800" baseline="30000" dirty="0" smtClean="0"/>
              <a:t>28 </a:t>
            </a:r>
            <a:r>
              <a:rPr lang="en-US" sz="2800" dirty="0" smtClean="0"/>
              <a:t>Do not marvel at this; for an hour is coming, in which all who are in the tombs will hear His voice,</a:t>
            </a:r>
            <a:r>
              <a:rPr lang="en-US" sz="2800" baseline="30000" dirty="0" smtClean="0"/>
              <a:t> 29 </a:t>
            </a:r>
            <a:r>
              <a:rPr lang="en-US" sz="2800" dirty="0" smtClean="0"/>
              <a:t>and will come forth; those who did the good </a:t>
            </a:r>
            <a:r>
              <a:rPr lang="en-US" sz="2800" i="1" dirty="0" smtClean="0"/>
              <a:t>deeds</a:t>
            </a:r>
            <a:r>
              <a:rPr lang="en-US" sz="2800" dirty="0" smtClean="0"/>
              <a:t> to a resurrection of life, those who committed the evil </a:t>
            </a:r>
            <a:r>
              <a:rPr lang="en-US" sz="2800" i="1" dirty="0" smtClean="0"/>
              <a:t>deeds</a:t>
            </a:r>
            <a:r>
              <a:rPr lang="en-US" sz="2800" dirty="0" smtClean="0"/>
              <a:t> to a resurrection of judgment.</a:t>
            </a:r>
            <a:endParaRPr lang="en-US" sz="2800" dirty="0">
              <a:effectLst>
                <a:outerShdw blurRad="38100" dist="38100" dir="2700000" algn="tl">
                  <a:srgbClr val="C0C0C0"/>
                </a:outerShdw>
              </a:effectLst>
              <a:latin typeface="Berlin Sans FB Demi" pitchFamily="34" charset="0"/>
            </a:endParaRPr>
          </a:p>
        </p:txBody>
      </p:sp>
      <p:pic>
        <p:nvPicPr>
          <p:cNvPr id="27654" name="Picture 6"/>
          <p:cNvPicPr>
            <a:picLocks noChangeAspect="1" noChangeArrowheads="1"/>
          </p:cNvPicPr>
          <p:nvPr/>
        </p:nvPicPr>
        <p:blipFill>
          <a:blip r:embed="rId5" cstate="print"/>
          <a:srcRect/>
          <a:stretch>
            <a:fillRect/>
          </a:stretch>
        </p:blipFill>
        <p:spPr bwMode="auto">
          <a:xfrm>
            <a:off x="6364288" y="762000"/>
            <a:ext cx="2779712" cy="5867400"/>
          </a:xfrm>
          <a:prstGeom prst="rect">
            <a:avLst/>
          </a:prstGeom>
          <a:noFill/>
          <a:ln w="9525">
            <a:noFill/>
            <a:miter lim="800000"/>
            <a:headEnd/>
            <a:tailEnd/>
          </a:ln>
          <a:effectLst/>
        </p:spPr>
      </p:pic>
      <p:pic>
        <p:nvPicPr>
          <p:cNvPr id="7" name="~PP2431.WAV">
            <a:hlinkClick r:id="" action="ppaction://media"/>
          </p:cNvPr>
          <p:cNvPicPr>
            <a:picLocks noRot="1" noChangeAspect="1"/>
          </p:cNvPicPr>
          <p:nvPr>
            <a:wavAudioFile r:embed="rId1" name="~PP2431.WAV"/>
          </p:nvPr>
        </p:nvPicPr>
        <p:blipFill>
          <a:blip r:embed="rId6" cstate="print"/>
          <a:stretch>
            <a:fillRect/>
          </a:stretch>
        </p:blipFill>
        <p:spPr>
          <a:xfrm>
            <a:off x="8696325" y="6410325"/>
            <a:ext cx="304800" cy="304800"/>
          </a:xfrm>
          <a:prstGeom prst="rect">
            <a:avLst/>
          </a:prstGeom>
        </p:spPr>
      </p:pic>
    </p:spTree>
  </p:cSld>
  <p:clrMapOvr>
    <a:masterClrMapping/>
  </p:clrMapOvr>
  <p:transition advTm="41821">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3" presetClass="entr" presetSubtype="5" fill="hold" nodeType="afterEffect">
                                  <p:stCondLst>
                                    <p:cond delay="0"/>
                                  </p:stCondLst>
                                  <p:childTnLst>
                                    <p:set>
                                      <p:cBhvr>
                                        <p:cTn id="9" dur="1" fill="hold">
                                          <p:stCondLst>
                                            <p:cond delay="0"/>
                                          </p:stCondLst>
                                        </p:cTn>
                                        <p:tgtEl>
                                          <p:spTgt spid="27653">
                                            <p:txEl>
                                              <p:pRg st="1" end="1"/>
                                            </p:txEl>
                                          </p:spTgt>
                                        </p:tgtEl>
                                        <p:attrNameLst>
                                          <p:attrName>style.visibility</p:attrName>
                                        </p:attrNameLst>
                                      </p:cBhvr>
                                      <p:to>
                                        <p:strVal val="visible"/>
                                      </p:to>
                                    </p:set>
                                    <p:animEffect transition="in" filter="blinds(vertical)">
                                      <p:cBhvr>
                                        <p:cTn id="10" dur="500"/>
                                        <p:tgtEl>
                                          <p:spTgt spid="27653">
                                            <p:txEl>
                                              <p:pRg st="1" end="1"/>
                                            </p:txEl>
                                          </p:spTgt>
                                        </p:tgtEl>
                                      </p:cBhvr>
                                    </p:animEffect>
                                  </p:childTnLst>
                                </p:cTn>
                              </p:par>
                            </p:childTnLst>
                          </p:cTn>
                        </p:par>
                        <p:par>
                          <p:cTn id="11" fill="hold">
                            <p:stCondLst>
                              <p:cond delay="500"/>
                            </p:stCondLst>
                            <p:childTnLst>
                              <p:par>
                                <p:cTn id="12" presetID="3" presetClass="entr" presetSubtype="5" fill="hold" nodeType="afterEffect">
                                  <p:stCondLst>
                                    <p:cond delay="0"/>
                                  </p:stCondLst>
                                  <p:childTnLst>
                                    <p:set>
                                      <p:cBhvr>
                                        <p:cTn id="13" dur="1" fill="hold">
                                          <p:stCondLst>
                                            <p:cond delay="0"/>
                                          </p:stCondLst>
                                        </p:cTn>
                                        <p:tgtEl>
                                          <p:spTgt spid="27653">
                                            <p:txEl>
                                              <p:pRg st="2" end="2"/>
                                            </p:txEl>
                                          </p:spTgt>
                                        </p:tgtEl>
                                        <p:attrNameLst>
                                          <p:attrName>style.visibility</p:attrName>
                                        </p:attrNameLst>
                                      </p:cBhvr>
                                      <p:to>
                                        <p:strVal val="visible"/>
                                      </p:to>
                                    </p:set>
                                    <p:animEffect transition="in" filter="blinds(vertical)">
                                      <p:cBhvr>
                                        <p:cTn id="14" dur="500"/>
                                        <p:tgtEl>
                                          <p:spTgt spid="276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6477000"/>
            <a:ext cx="9144000" cy="381000"/>
          </a:xfrm>
          <a:prstGeom prst="rect">
            <a:avLst/>
          </a:prstGeom>
          <a:solidFill>
            <a:srgbClr val="5C52A4"/>
          </a:solidFill>
          <a:ln w="9525">
            <a:noFill/>
            <a:miter lim="800000"/>
            <a:headEnd/>
            <a:tailEnd/>
          </a:ln>
          <a:effectLst/>
        </p:spPr>
        <p:txBody>
          <a:bodyPr wrap="none" anchor="ctr"/>
          <a:lstStyle/>
          <a:p>
            <a:endParaRPr lang="en-US"/>
          </a:p>
        </p:txBody>
      </p:sp>
      <p:sp>
        <p:nvSpPr>
          <p:cNvPr id="27651" name="AutoShape 3"/>
          <p:cNvSpPr>
            <a:spLocks noChangeArrowheads="1"/>
          </p:cNvSpPr>
          <p:nvPr/>
        </p:nvSpPr>
        <p:spPr bwMode="auto">
          <a:xfrm>
            <a:off x="304800" y="990600"/>
            <a:ext cx="8534400" cy="56388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7652" name="Picture 4"/>
          <p:cNvPicPr>
            <a:picLocks noChangeAspect="1" noChangeArrowheads="1"/>
          </p:cNvPicPr>
          <p:nvPr/>
        </p:nvPicPr>
        <p:blipFill>
          <a:blip r:embed="rId5" cstate="print"/>
          <a:srcRect/>
          <a:stretch>
            <a:fillRect/>
          </a:stretch>
        </p:blipFill>
        <p:spPr bwMode="auto">
          <a:xfrm>
            <a:off x="0" y="0"/>
            <a:ext cx="6096000" cy="1109663"/>
          </a:xfrm>
          <a:prstGeom prst="rect">
            <a:avLst/>
          </a:prstGeom>
          <a:noFill/>
          <a:ln w="9525">
            <a:noFill/>
            <a:miter lim="800000"/>
            <a:headEnd/>
            <a:tailEnd/>
          </a:ln>
          <a:effectLst/>
        </p:spPr>
      </p:pic>
      <p:sp>
        <p:nvSpPr>
          <p:cNvPr id="27653" name="Text Box 5"/>
          <p:cNvSpPr txBox="1">
            <a:spLocks noChangeArrowheads="1"/>
          </p:cNvSpPr>
          <p:nvPr/>
        </p:nvSpPr>
        <p:spPr bwMode="auto">
          <a:xfrm>
            <a:off x="457200" y="1295400"/>
            <a:ext cx="6400800" cy="4395049"/>
          </a:xfrm>
          <a:prstGeom prst="rect">
            <a:avLst/>
          </a:prstGeom>
          <a:noFill/>
          <a:ln w="9525">
            <a:noFill/>
            <a:miter lim="800000"/>
            <a:headEnd/>
            <a:tailEnd/>
          </a:ln>
          <a:effectLst/>
        </p:spPr>
        <p:txBody>
          <a:bodyPr>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Be Inescapable!!! </a:t>
            </a:r>
            <a:endParaRPr lang="en-US" sz="2800" dirty="0">
              <a:effectLst>
                <a:outerShdw blurRad="38100" dist="38100" dir="2700000" algn="tl">
                  <a:srgbClr val="C0C0C0"/>
                </a:outerShdw>
              </a:effectLst>
              <a:latin typeface="Berlin Sans FB Demi" pitchFamily="34" charset="0"/>
            </a:endParaRPr>
          </a:p>
          <a:p>
            <a:pPr marL="520700"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All must appear before the judgment seat of Christ –        </a:t>
            </a:r>
          </a:p>
          <a:p>
            <a:pPr marL="520700"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2 Corinthians 5: 10 </a:t>
            </a:r>
            <a:r>
              <a:rPr lang="en-US" sz="2800" baseline="30000" dirty="0" smtClean="0"/>
              <a:t>10 </a:t>
            </a:r>
            <a:r>
              <a:rPr lang="en-US" sz="2800" dirty="0" smtClean="0"/>
              <a:t>For we must all appear before the judgment seat of Christ, so that each one may be recompensed for </a:t>
            </a:r>
            <a:r>
              <a:rPr lang="en-US" sz="2800" baseline="30000" dirty="0" smtClean="0"/>
              <a:t>[</a:t>
            </a:r>
            <a:r>
              <a:rPr lang="en-US" sz="2800" baseline="30000" dirty="0" smtClean="0">
                <a:hlinkClick r:id="rId6" tooltip="See footnote a"/>
              </a:rPr>
              <a:t>a</a:t>
            </a:r>
            <a:r>
              <a:rPr lang="en-US" sz="2800" baseline="30000" dirty="0" smtClean="0"/>
              <a:t>]</a:t>
            </a:r>
            <a:r>
              <a:rPr lang="en-US" sz="2800" dirty="0" smtClean="0"/>
              <a:t>his deeds in the body, according to what he has done, whether good or bad.</a:t>
            </a:r>
            <a:endParaRPr lang="en-US" sz="2800" dirty="0" smtClean="0">
              <a:effectLst>
                <a:outerShdw blurRad="38100" dist="38100" dir="2700000" algn="tl">
                  <a:srgbClr val="C0C0C0"/>
                </a:outerShdw>
              </a:effectLst>
              <a:latin typeface="Berlin Sans FB Demi" pitchFamily="34" charset="0"/>
            </a:endParaRPr>
          </a:p>
        </p:txBody>
      </p:sp>
      <p:pic>
        <p:nvPicPr>
          <p:cNvPr id="27654" name="Picture 6"/>
          <p:cNvPicPr>
            <a:picLocks noChangeAspect="1" noChangeArrowheads="1"/>
          </p:cNvPicPr>
          <p:nvPr/>
        </p:nvPicPr>
        <p:blipFill>
          <a:blip r:embed="rId7" cstate="print"/>
          <a:srcRect/>
          <a:stretch>
            <a:fillRect/>
          </a:stretch>
        </p:blipFill>
        <p:spPr bwMode="auto">
          <a:xfrm>
            <a:off x="6364288" y="762000"/>
            <a:ext cx="2779712" cy="5867400"/>
          </a:xfrm>
          <a:prstGeom prst="rect">
            <a:avLst/>
          </a:prstGeom>
          <a:noFill/>
          <a:ln w="9525">
            <a:noFill/>
            <a:miter lim="800000"/>
            <a:headEnd/>
            <a:tailEnd/>
          </a:ln>
          <a:effectLst/>
        </p:spPr>
      </p:pic>
      <p:pic>
        <p:nvPicPr>
          <p:cNvPr id="7" name="~PP3307.WAV">
            <a:hlinkClick r:id="" action="ppaction://media"/>
          </p:cNvPr>
          <p:cNvPicPr>
            <a:picLocks noRot="1" noChangeAspect="1"/>
          </p:cNvPicPr>
          <p:nvPr>
            <a:wavAudioFile r:embed="rId2" name="~PP3307.WAV"/>
          </p:nvPr>
        </p:nvPicPr>
        <p:blipFill>
          <a:blip r:embed="rId8" cstate="print"/>
          <a:stretch>
            <a:fillRect/>
          </a:stretch>
        </p:blipFill>
        <p:spPr>
          <a:xfrm>
            <a:off x="8696325" y="6410325"/>
            <a:ext cx="304800" cy="304800"/>
          </a:xfrm>
          <a:prstGeom prst="rect">
            <a:avLst/>
          </a:prstGeom>
        </p:spPr>
      </p:pic>
    </p:spTree>
    <p:custDataLst>
      <p:tags r:id="rId1"/>
    </p:custDataLst>
  </p:cSld>
  <p:clrMapOvr>
    <a:masterClrMapping/>
  </p:clrMapOvr>
  <p:transition advTm="21231">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7653">
                                            <p:txEl>
                                              <p:pRg st="1" end="1"/>
                                            </p:txEl>
                                          </p:spTgt>
                                        </p:tgtEl>
                                        <p:attrNameLst>
                                          <p:attrName>style.visibility</p:attrName>
                                        </p:attrNameLst>
                                      </p:cBhvr>
                                      <p:to>
                                        <p:strVal val="visible"/>
                                      </p:to>
                                    </p:set>
                                    <p:animEffect transition="in" filter="blinds(horizontal)">
                                      <p:cBhvr>
                                        <p:cTn id="11" dur="500"/>
                                        <p:tgtEl>
                                          <p:spTgt spid="2765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7653">
                                            <p:txEl>
                                              <p:pRg st="2" end="2"/>
                                            </p:txEl>
                                          </p:spTgt>
                                        </p:tgtEl>
                                        <p:attrNameLst>
                                          <p:attrName>style.visibility</p:attrName>
                                        </p:attrNameLst>
                                      </p:cBhvr>
                                      <p:to>
                                        <p:strVal val="visible"/>
                                      </p:to>
                                    </p:set>
                                    <p:animEffect transition="in" filter="blinds(horizontal)">
                                      <p:cBhvr>
                                        <p:cTn id="16" dur="500"/>
                                        <p:tgtEl>
                                          <p:spTgt spid="276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6477000"/>
            <a:ext cx="9144000" cy="381000"/>
          </a:xfrm>
          <a:prstGeom prst="rect">
            <a:avLst/>
          </a:prstGeom>
          <a:solidFill>
            <a:srgbClr val="5C52A4"/>
          </a:solidFill>
          <a:ln w="9525">
            <a:noFill/>
            <a:miter lim="800000"/>
            <a:headEnd/>
            <a:tailEnd/>
          </a:ln>
          <a:effectLst/>
        </p:spPr>
        <p:txBody>
          <a:bodyPr wrap="none" anchor="ctr"/>
          <a:lstStyle/>
          <a:p>
            <a:endParaRPr lang="en-US"/>
          </a:p>
        </p:txBody>
      </p:sp>
      <p:sp>
        <p:nvSpPr>
          <p:cNvPr id="27651" name="AutoShape 3"/>
          <p:cNvSpPr>
            <a:spLocks noChangeArrowheads="1"/>
          </p:cNvSpPr>
          <p:nvPr/>
        </p:nvSpPr>
        <p:spPr bwMode="auto">
          <a:xfrm>
            <a:off x="304800" y="990600"/>
            <a:ext cx="8534400" cy="56388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7652" name="Picture 4"/>
          <p:cNvPicPr>
            <a:picLocks noChangeAspect="1" noChangeArrowheads="1"/>
          </p:cNvPicPr>
          <p:nvPr/>
        </p:nvPicPr>
        <p:blipFill>
          <a:blip r:embed="rId4" cstate="print"/>
          <a:srcRect/>
          <a:stretch>
            <a:fillRect/>
          </a:stretch>
        </p:blipFill>
        <p:spPr bwMode="auto">
          <a:xfrm>
            <a:off x="0" y="0"/>
            <a:ext cx="6096000" cy="1109663"/>
          </a:xfrm>
          <a:prstGeom prst="rect">
            <a:avLst/>
          </a:prstGeom>
          <a:noFill/>
          <a:ln w="9525">
            <a:noFill/>
            <a:miter lim="800000"/>
            <a:headEnd/>
            <a:tailEnd/>
          </a:ln>
          <a:effectLst/>
        </p:spPr>
      </p:pic>
      <p:sp>
        <p:nvSpPr>
          <p:cNvPr id="27653" name="Text Box 5"/>
          <p:cNvSpPr txBox="1">
            <a:spLocks noChangeArrowheads="1"/>
          </p:cNvSpPr>
          <p:nvPr/>
        </p:nvSpPr>
        <p:spPr bwMode="auto">
          <a:xfrm>
            <a:off x="457200" y="1295400"/>
            <a:ext cx="6400800" cy="5201424"/>
          </a:xfrm>
          <a:prstGeom prst="rect">
            <a:avLst/>
          </a:prstGeom>
          <a:noFill/>
          <a:ln w="9525">
            <a:noFill/>
            <a:miter lim="800000"/>
            <a:headEnd/>
            <a:tailEnd/>
          </a:ln>
          <a:effectLst/>
        </p:spPr>
        <p:txBody>
          <a:bodyPr>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Be Inescapable!!! </a:t>
            </a:r>
            <a:endParaRPr lang="en-US" sz="2800" dirty="0">
              <a:effectLst>
                <a:outerShdw blurRad="38100" dist="38100" dir="2700000" algn="tl">
                  <a:srgbClr val="C0C0C0"/>
                </a:outerShdw>
              </a:effectLst>
              <a:latin typeface="Berlin Sans FB Demi" pitchFamily="34" charset="0"/>
            </a:endParaRPr>
          </a:p>
          <a:p>
            <a:r>
              <a:rPr lang="en-US" sz="2800" dirty="0" smtClean="0">
                <a:effectLst>
                  <a:outerShdw blurRad="38100" dist="38100" dir="2700000" algn="tl">
                    <a:srgbClr val="C0C0C0"/>
                  </a:outerShdw>
                </a:effectLst>
                <a:latin typeface="Berlin Sans FB Demi" pitchFamily="34" charset="0"/>
              </a:rPr>
              <a:t>Each </a:t>
            </a:r>
            <a:r>
              <a:rPr lang="en-US" sz="2800" dirty="0">
                <a:effectLst>
                  <a:outerShdw blurRad="38100" dist="38100" dir="2700000" algn="tl">
                    <a:srgbClr val="C0C0C0"/>
                  </a:outerShdw>
                </a:effectLst>
                <a:latin typeface="Berlin Sans FB Demi" pitchFamily="34" charset="0"/>
              </a:rPr>
              <a:t>one will give an account </a:t>
            </a:r>
            <a:r>
              <a:rPr lang="en-US" sz="2800" dirty="0" smtClean="0">
                <a:effectLst>
                  <a:outerShdw blurRad="38100" dist="38100" dir="2700000" algn="tl">
                    <a:srgbClr val="C0C0C0"/>
                  </a:outerShdw>
                </a:effectLst>
                <a:latin typeface="Berlin Sans FB Demi" pitchFamily="34" charset="0"/>
              </a:rPr>
              <a:t>–Romans </a:t>
            </a:r>
            <a:r>
              <a:rPr lang="en-US" sz="2800" dirty="0">
                <a:effectLst>
                  <a:outerShdw blurRad="38100" dist="38100" dir="2700000" algn="tl">
                    <a:srgbClr val="C0C0C0"/>
                  </a:outerShdw>
                </a:effectLst>
                <a:latin typeface="Berlin Sans FB Demi" pitchFamily="34" charset="0"/>
              </a:rPr>
              <a:t>14: </a:t>
            </a:r>
            <a:r>
              <a:rPr lang="en-US" sz="2400" baseline="30000" dirty="0" smtClean="0"/>
              <a:t>10 </a:t>
            </a:r>
            <a:r>
              <a:rPr lang="en-US" sz="2400" dirty="0" smtClean="0"/>
              <a:t>But you, why do you judge your brother? Or you again, why do you regard your brother with contempt? For we will all stand before the judgment seat of God. </a:t>
            </a:r>
            <a:r>
              <a:rPr lang="en-US" sz="2400" baseline="30000" dirty="0" smtClean="0"/>
              <a:t>11 </a:t>
            </a:r>
            <a:r>
              <a:rPr lang="en-US" sz="2400" dirty="0" smtClean="0"/>
              <a:t>For it is written,</a:t>
            </a:r>
          </a:p>
          <a:p>
            <a:r>
              <a:rPr lang="en-US" sz="2400" dirty="0" smtClean="0"/>
              <a:t>“</a:t>
            </a:r>
            <a:r>
              <a:rPr lang="en-US" sz="2400" cap="small" dirty="0" smtClean="0"/>
              <a:t>As</a:t>
            </a:r>
            <a:r>
              <a:rPr lang="en-US" sz="2400" dirty="0" smtClean="0"/>
              <a:t> I </a:t>
            </a:r>
            <a:r>
              <a:rPr lang="en-US" sz="2400" cap="small" dirty="0" smtClean="0"/>
              <a:t>live, says the Lord</a:t>
            </a:r>
            <a:r>
              <a:rPr lang="en-US" sz="2400" dirty="0" smtClean="0"/>
              <a:t>, </a:t>
            </a:r>
            <a:r>
              <a:rPr lang="en-US" sz="2400" cap="small" dirty="0" smtClean="0"/>
              <a:t>every knee shall bow to Me</a:t>
            </a:r>
            <a:r>
              <a:rPr lang="en-US" sz="2400" dirty="0" smtClean="0"/>
              <a:t>,</a:t>
            </a:r>
            <a:br>
              <a:rPr lang="en-US" sz="2400" dirty="0" smtClean="0"/>
            </a:br>
            <a:r>
              <a:rPr lang="en-US" sz="2400" cap="small" dirty="0" smtClean="0"/>
              <a:t>And every tongue shall</a:t>
            </a:r>
            <a:r>
              <a:rPr lang="en-US" sz="2400" dirty="0" smtClean="0"/>
              <a:t> </a:t>
            </a:r>
            <a:r>
              <a:rPr lang="en-US" sz="2400" baseline="30000" dirty="0" smtClean="0"/>
              <a:t>[</a:t>
            </a:r>
            <a:r>
              <a:rPr lang="en-US" sz="2400" baseline="30000" dirty="0" smtClean="0">
                <a:hlinkClick r:id="rId5" tooltip="See footnote a"/>
              </a:rPr>
              <a:t>a</a:t>
            </a:r>
            <a:r>
              <a:rPr lang="en-US" sz="2400" baseline="30000" dirty="0" smtClean="0"/>
              <a:t>]</a:t>
            </a:r>
            <a:r>
              <a:rPr lang="en-US" sz="2400" cap="small" dirty="0" smtClean="0"/>
              <a:t>give praise to God</a:t>
            </a:r>
            <a:r>
              <a:rPr lang="en-US" sz="2400" dirty="0" smtClean="0"/>
              <a:t>.”</a:t>
            </a:r>
          </a:p>
          <a:p>
            <a:r>
              <a:rPr lang="en-US" sz="2400" baseline="30000" dirty="0" smtClean="0"/>
              <a:t>12 </a:t>
            </a:r>
            <a:r>
              <a:rPr lang="en-US" sz="2400" dirty="0" smtClean="0"/>
              <a:t>So then each one of us will give an account of himself to God.</a:t>
            </a:r>
            <a:r>
              <a:rPr lang="en-US" sz="2400" dirty="0" smtClean="0">
                <a:effectLst>
                  <a:outerShdw blurRad="38100" dist="38100" dir="2700000" algn="tl">
                    <a:srgbClr val="C0C0C0"/>
                  </a:outerShdw>
                </a:effectLst>
                <a:latin typeface="Berlin Sans FB Demi" pitchFamily="34" charset="0"/>
              </a:rPr>
              <a:t> </a:t>
            </a:r>
            <a:endParaRPr lang="en-US" sz="2400" dirty="0">
              <a:effectLst>
                <a:outerShdw blurRad="38100" dist="38100" dir="2700000" algn="tl">
                  <a:srgbClr val="C0C0C0"/>
                </a:outerShdw>
              </a:effectLst>
              <a:latin typeface="Berlin Sans FB Demi" pitchFamily="34" charset="0"/>
            </a:endParaRPr>
          </a:p>
        </p:txBody>
      </p:sp>
      <p:pic>
        <p:nvPicPr>
          <p:cNvPr id="27654" name="Picture 6"/>
          <p:cNvPicPr>
            <a:picLocks noChangeAspect="1" noChangeArrowheads="1"/>
          </p:cNvPicPr>
          <p:nvPr/>
        </p:nvPicPr>
        <p:blipFill>
          <a:blip r:embed="rId6" cstate="print"/>
          <a:srcRect/>
          <a:stretch>
            <a:fillRect/>
          </a:stretch>
        </p:blipFill>
        <p:spPr bwMode="auto">
          <a:xfrm>
            <a:off x="6364288" y="762000"/>
            <a:ext cx="2779712" cy="5867400"/>
          </a:xfrm>
          <a:prstGeom prst="rect">
            <a:avLst/>
          </a:prstGeom>
          <a:noFill/>
          <a:ln w="9525">
            <a:noFill/>
            <a:miter lim="800000"/>
            <a:headEnd/>
            <a:tailEnd/>
          </a:ln>
          <a:effectLst/>
        </p:spPr>
      </p:pic>
      <p:pic>
        <p:nvPicPr>
          <p:cNvPr id="7" name="~PP355.WAV">
            <a:hlinkClick r:id="" action="ppaction://media"/>
          </p:cNvPr>
          <p:cNvPicPr>
            <a:picLocks noRot="1" noChangeAspect="1"/>
          </p:cNvPicPr>
          <p:nvPr>
            <a:wavAudioFile r:embed="rId1" name="~PP355.WAV"/>
          </p:nvPr>
        </p:nvPicPr>
        <p:blipFill>
          <a:blip r:embed="rId7" cstate="print"/>
          <a:stretch>
            <a:fillRect/>
          </a:stretch>
        </p:blipFill>
        <p:spPr>
          <a:xfrm>
            <a:off x="8696325" y="6410325"/>
            <a:ext cx="304800" cy="304800"/>
          </a:xfrm>
          <a:prstGeom prst="rect">
            <a:avLst/>
          </a:prstGeom>
        </p:spPr>
      </p:pic>
    </p:spTree>
  </p:cSld>
  <p:clrMapOvr>
    <a:masterClrMapping/>
  </p:clrMapOvr>
  <p:transition advTm="13311">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3" presetClass="entr" presetSubtype="5" fill="hold" nodeType="afterEffect">
                                  <p:stCondLst>
                                    <p:cond delay="0"/>
                                  </p:stCondLst>
                                  <p:childTnLst>
                                    <p:set>
                                      <p:cBhvr>
                                        <p:cTn id="9" dur="1" fill="hold">
                                          <p:stCondLst>
                                            <p:cond delay="0"/>
                                          </p:stCondLst>
                                        </p:cTn>
                                        <p:tgtEl>
                                          <p:spTgt spid="27653">
                                            <p:txEl>
                                              <p:pRg st="1" end="1"/>
                                            </p:txEl>
                                          </p:spTgt>
                                        </p:tgtEl>
                                        <p:attrNameLst>
                                          <p:attrName>style.visibility</p:attrName>
                                        </p:attrNameLst>
                                      </p:cBhvr>
                                      <p:to>
                                        <p:strVal val="visible"/>
                                      </p:to>
                                    </p:set>
                                    <p:animEffect transition="in" filter="blinds(vertical)">
                                      <p:cBhvr>
                                        <p:cTn id="10" dur="500"/>
                                        <p:tgtEl>
                                          <p:spTgt spid="27653">
                                            <p:txEl>
                                              <p:pRg st="1" end="1"/>
                                            </p:txEl>
                                          </p:spTgt>
                                        </p:tgtEl>
                                      </p:cBhvr>
                                    </p:animEffect>
                                  </p:childTnLst>
                                </p:cTn>
                              </p:par>
                            </p:childTnLst>
                          </p:cTn>
                        </p:par>
                        <p:par>
                          <p:cTn id="11" fill="hold">
                            <p:stCondLst>
                              <p:cond delay="500"/>
                            </p:stCondLst>
                            <p:childTnLst>
                              <p:par>
                                <p:cTn id="12" presetID="3" presetClass="entr" presetSubtype="5" fill="hold" nodeType="afterEffect">
                                  <p:stCondLst>
                                    <p:cond delay="0"/>
                                  </p:stCondLst>
                                  <p:childTnLst>
                                    <p:set>
                                      <p:cBhvr>
                                        <p:cTn id="13" dur="1" fill="hold">
                                          <p:stCondLst>
                                            <p:cond delay="0"/>
                                          </p:stCondLst>
                                        </p:cTn>
                                        <p:tgtEl>
                                          <p:spTgt spid="27653">
                                            <p:txEl>
                                              <p:pRg st="2" end="2"/>
                                            </p:txEl>
                                          </p:spTgt>
                                        </p:tgtEl>
                                        <p:attrNameLst>
                                          <p:attrName>style.visibility</p:attrName>
                                        </p:attrNameLst>
                                      </p:cBhvr>
                                      <p:to>
                                        <p:strVal val="visible"/>
                                      </p:to>
                                    </p:set>
                                    <p:animEffect transition="in" filter="blinds(vertical)">
                                      <p:cBhvr>
                                        <p:cTn id="14" dur="500"/>
                                        <p:tgtEl>
                                          <p:spTgt spid="27653">
                                            <p:txEl>
                                              <p:pRg st="2" end="2"/>
                                            </p:txEl>
                                          </p:spTgt>
                                        </p:tgtEl>
                                      </p:cBhvr>
                                    </p:animEffect>
                                  </p:childTnLst>
                                </p:cTn>
                              </p:par>
                            </p:childTnLst>
                          </p:cTn>
                        </p:par>
                        <p:par>
                          <p:cTn id="15" fill="hold">
                            <p:stCondLst>
                              <p:cond delay="1000"/>
                            </p:stCondLst>
                            <p:childTnLst>
                              <p:par>
                                <p:cTn id="16" presetID="3" presetClass="entr" presetSubtype="5" fill="hold" nodeType="afterEffect">
                                  <p:stCondLst>
                                    <p:cond delay="0"/>
                                  </p:stCondLst>
                                  <p:childTnLst>
                                    <p:set>
                                      <p:cBhvr>
                                        <p:cTn id="17" dur="1" fill="hold">
                                          <p:stCondLst>
                                            <p:cond delay="0"/>
                                          </p:stCondLst>
                                        </p:cTn>
                                        <p:tgtEl>
                                          <p:spTgt spid="27653">
                                            <p:txEl>
                                              <p:pRg st="3" end="3"/>
                                            </p:txEl>
                                          </p:spTgt>
                                        </p:tgtEl>
                                        <p:attrNameLst>
                                          <p:attrName>style.visibility</p:attrName>
                                        </p:attrNameLst>
                                      </p:cBhvr>
                                      <p:to>
                                        <p:strVal val="visible"/>
                                      </p:to>
                                    </p:set>
                                    <p:animEffect transition="in" filter="blinds(vertical)">
                                      <p:cBhvr>
                                        <p:cTn id="18" dur="500"/>
                                        <p:tgtEl>
                                          <p:spTgt spid="2765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6477000"/>
            <a:ext cx="9144000" cy="381000"/>
          </a:xfrm>
          <a:prstGeom prst="rect">
            <a:avLst/>
          </a:prstGeom>
          <a:solidFill>
            <a:srgbClr val="5C52A4"/>
          </a:solidFill>
          <a:ln w="9525">
            <a:noFill/>
            <a:miter lim="800000"/>
            <a:headEnd/>
            <a:tailEnd/>
          </a:ln>
          <a:effectLst/>
        </p:spPr>
        <p:txBody>
          <a:bodyPr wrap="none" anchor="ctr"/>
          <a:lstStyle/>
          <a:p>
            <a:endParaRPr lang="en-US"/>
          </a:p>
        </p:txBody>
      </p:sp>
      <p:sp>
        <p:nvSpPr>
          <p:cNvPr id="27651" name="AutoShape 3"/>
          <p:cNvSpPr>
            <a:spLocks noChangeArrowheads="1"/>
          </p:cNvSpPr>
          <p:nvPr/>
        </p:nvSpPr>
        <p:spPr bwMode="auto">
          <a:xfrm>
            <a:off x="304800" y="990600"/>
            <a:ext cx="8534400" cy="5638800"/>
          </a:xfrm>
          <a:prstGeom prst="roundRect">
            <a:avLst>
              <a:gd name="adj" fmla="val 16667"/>
            </a:avLst>
          </a:prstGeom>
          <a:solidFill>
            <a:srgbClr val="FFFFFF">
              <a:alpha val="82001"/>
            </a:srgbClr>
          </a:solidFill>
          <a:ln w="9525">
            <a:solidFill>
              <a:schemeClr val="tx1"/>
            </a:solidFill>
            <a:round/>
            <a:headEnd/>
            <a:tailEnd/>
          </a:ln>
          <a:effectLst>
            <a:outerShdw dist="107763" dir="2700000" algn="ctr" rotWithShape="0">
              <a:srgbClr val="9933FF">
                <a:alpha val="50000"/>
              </a:srgbClr>
            </a:outerShdw>
          </a:effectLst>
        </p:spPr>
        <p:txBody>
          <a:bodyPr wrap="none" anchor="ctr"/>
          <a:lstStyle/>
          <a:p>
            <a:endParaRPr lang="en-US"/>
          </a:p>
        </p:txBody>
      </p:sp>
      <p:pic>
        <p:nvPicPr>
          <p:cNvPr id="27652" name="Picture 4"/>
          <p:cNvPicPr>
            <a:picLocks noChangeAspect="1" noChangeArrowheads="1"/>
          </p:cNvPicPr>
          <p:nvPr/>
        </p:nvPicPr>
        <p:blipFill>
          <a:blip r:embed="rId4" cstate="print"/>
          <a:srcRect/>
          <a:stretch>
            <a:fillRect/>
          </a:stretch>
        </p:blipFill>
        <p:spPr bwMode="auto">
          <a:xfrm>
            <a:off x="0" y="0"/>
            <a:ext cx="6096000" cy="1109663"/>
          </a:xfrm>
          <a:prstGeom prst="rect">
            <a:avLst/>
          </a:prstGeom>
          <a:noFill/>
          <a:ln w="9525">
            <a:noFill/>
            <a:miter lim="800000"/>
            <a:headEnd/>
            <a:tailEnd/>
          </a:ln>
          <a:effectLst/>
        </p:spPr>
      </p:pic>
      <p:sp>
        <p:nvSpPr>
          <p:cNvPr id="27653" name="Text Box 5"/>
          <p:cNvSpPr txBox="1">
            <a:spLocks noChangeArrowheads="1"/>
          </p:cNvSpPr>
          <p:nvPr/>
        </p:nvSpPr>
        <p:spPr bwMode="auto">
          <a:xfrm>
            <a:off x="457200" y="1295400"/>
            <a:ext cx="6400800" cy="4395049"/>
          </a:xfrm>
          <a:prstGeom prst="rect">
            <a:avLst/>
          </a:prstGeom>
          <a:noFill/>
          <a:ln w="9525">
            <a:noFill/>
            <a:miter lim="800000"/>
            <a:headEnd/>
            <a:tailEnd/>
          </a:ln>
          <a:effectLst/>
        </p:spPr>
        <p:txBody>
          <a:bodyPr>
            <a:spAutoFit/>
          </a:bodyPr>
          <a:lstStyle/>
          <a:p>
            <a:pPr marL="457200" indent="-457200">
              <a:spcBef>
                <a:spcPct val="35000"/>
              </a:spcBef>
              <a:buClr>
                <a:srgbClr val="6666FF"/>
              </a:buClr>
            </a:pPr>
            <a:r>
              <a:rPr lang="en-US" sz="3600" dirty="0">
                <a:effectLst>
                  <a:outerShdw blurRad="38100" dist="38100" dir="2700000" algn="tl">
                    <a:srgbClr val="C0C0C0"/>
                  </a:outerShdw>
                </a:effectLst>
                <a:latin typeface="Berlin Sans FB Demi" pitchFamily="34" charset="0"/>
              </a:rPr>
              <a:t>It Will Be Inescapable!!! </a:t>
            </a:r>
            <a:endParaRPr lang="en-US" sz="2800" dirty="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Those </a:t>
            </a:r>
            <a:r>
              <a:rPr lang="en-US" sz="2800" dirty="0">
                <a:effectLst>
                  <a:outerShdw blurRad="38100" dist="38100" dir="2700000" algn="tl">
                    <a:srgbClr val="C0C0C0"/>
                  </a:outerShdw>
                </a:effectLst>
                <a:latin typeface="Berlin Sans FB Demi" pitchFamily="34" charset="0"/>
              </a:rPr>
              <a:t>who neglect salvation will NOT escape! </a:t>
            </a:r>
            <a:endParaRPr lang="en-US" sz="2800" dirty="0" smtClean="0">
              <a:effectLst>
                <a:outerShdw blurRad="38100" dist="38100" dir="2700000" algn="tl">
                  <a:srgbClr val="C0C0C0"/>
                </a:outerShdw>
              </a:effectLst>
              <a:latin typeface="Berlin Sans FB Demi" pitchFamily="34" charset="0"/>
            </a:endParaRPr>
          </a:p>
          <a:p>
            <a:pPr marL="1036638" lvl="1" indent="-465138">
              <a:spcBef>
                <a:spcPct val="35000"/>
              </a:spcBef>
              <a:buClr>
                <a:srgbClr val="FF0000"/>
              </a:buClr>
            </a:pPr>
            <a:r>
              <a:rPr lang="en-US" sz="2800" dirty="0" smtClean="0">
                <a:effectLst>
                  <a:outerShdw blurRad="38100" dist="38100" dir="2700000" algn="tl">
                    <a:srgbClr val="C0C0C0"/>
                  </a:outerShdw>
                </a:effectLst>
                <a:latin typeface="Berlin Sans FB Demi" pitchFamily="34" charset="0"/>
              </a:rPr>
              <a:t>Hebrews </a:t>
            </a:r>
            <a:r>
              <a:rPr lang="en-US" sz="2800" dirty="0">
                <a:effectLst>
                  <a:outerShdw blurRad="38100" dist="38100" dir="2700000" algn="tl">
                    <a:srgbClr val="C0C0C0"/>
                  </a:outerShdw>
                </a:effectLst>
                <a:latin typeface="Berlin Sans FB Demi" pitchFamily="34" charset="0"/>
              </a:rPr>
              <a:t>2</a:t>
            </a:r>
            <a:r>
              <a:rPr lang="en-US" sz="2800" dirty="0" smtClean="0">
                <a:effectLst>
                  <a:outerShdw blurRad="38100" dist="38100" dir="2700000" algn="tl">
                    <a:srgbClr val="C0C0C0"/>
                  </a:outerShdw>
                </a:effectLst>
                <a:latin typeface="Berlin Sans FB Demi" pitchFamily="34" charset="0"/>
              </a:rPr>
              <a:t>: </a:t>
            </a:r>
            <a:r>
              <a:rPr lang="en-US" sz="2800" baseline="30000" dirty="0" smtClean="0"/>
              <a:t>3 </a:t>
            </a:r>
            <a:r>
              <a:rPr lang="en-US" sz="2800" dirty="0" smtClean="0"/>
              <a:t>how will we escape if we neglect so great a salvation? </a:t>
            </a:r>
            <a:r>
              <a:rPr lang="en-US" sz="2800" baseline="30000" dirty="0" smtClean="0"/>
              <a:t>[</a:t>
            </a:r>
            <a:r>
              <a:rPr lang="en-US" sz="2800" baseline="30000" dirty="0" smtClean="0">
                <a:hlinkClick r:id="rId5" tooltip="See footnote a"/>
              </a:rPr>
              <a:t>a</a:t>
            </a:r>
            <a:r>
              <a:rPr lang="en-US" sz="2800" baseline="30000" dirty="0" smtClean="0"/>
              <a:t>]</a:t>
            </a:r>
            <a:r>
              <a:rPr lang="en-US" sz="2800" dirty="0" smtClean="0"/>
              <a:t>After it was at the first spoken through the Lord, it was confirmed to us by those who heard,</a:t>
            </a:r>
            <a:endParaRPr lang="en-US" sz="2800" dirty="0">
              <a:effectLst>
                <a:outerShdw blurRad="38100" dist="38100" dir="2700000" algn="tl">
                  <a:srgbClr val="C0C0C0"/>
                </a:outerShdw>
              </a:effectLst>
              <a:latin typeface="Berlin Sans FB Demi" pitchFamily="34" charset="0"/>
            </a:endParaRPr>
          </a:p>
        </p:txBody>
      </p:sp>
      <p:pic>
        <p:nvPicPr>
          <p:cNvPr id="27654" name="Picture 6"/>
          <p:cNvPicPr>
            <a:picLocks noChangeAspect="1" noChangeArrowheads="1"/>
          </p:cNvPicPr>
          <p:nvPr/>
        </p:nvPicPr>
        <p:blipFill>
          <a:blip r:embed="rId6" cstate="print"/>
          <a:srcRect/>
          <a:stretch>
            <a:fillRect/>
          </a:stretch>
        </p:blipFill>
        <p:spPr bwMode="auto">
          <a:xfrm>
            <a:off x="6364288" y="762000"/>
            <a:ext cx="2779712" cy="5867400"/>
          </a:xfrm>
          <a:prstGeom prst="rect">
            <a:avLst/>
          </a:prstGeom>
          <a:noFill/>
          <a:ln w="9525">
            <a:noFill/>
            <a:miter lim="800000"/>
            <a:headEnd/>
            <a:tailEnd/>
          </a:ln>
          <a:effectLst/>
        </p:spPr>
      </p:pic>
      <p:pic>
        <p:nvPicPr>
          <p:cNvPr id="7" name="~PP1174.WAV">
            <a:hlinkClick r:id="" action="ppaction://media"/>
          </p:cNvPr>
          <p:cNvPicPr>
            <a:picLocks noRot="1" noChangeAspect="1"/>
          </p:cNvPicPr>
          <p:nvPr>
            <a:wavAudioFile r:embed="rId1" name="~PP1174.WAV"/>
          </p:nvPr>
        </p:nvPicPr>
        <p:blipFill>
          <a:blip r:embed="rId7" cstate="print"/>
          <a:stretch>
            <a:fillRect/>
          </a:stretch>
        </p:blipFill>
        <p:spPr>
          <a:xfrm>
            <a:off x="8696325" y="6410325"/>
            <a:ext cx="304800" cy="304800"/>
          </a:xfrm>
          <a:prstGeom prst="rect">
            <a:avLst/>
          </a:prstGeom>
        </p:spPr>
      </p:pic>
    </p:spTree>
  </p:cSld>
  <p:clrMapOvr>
    <a:masterClrMapping/>
  </p:clrMapOvr>
  <p:transition advTm="33471">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3" presetClass="entr" presetSubtype="10" fill="hold" nodeType="afterEffect">
                                  <p:stCondLst>
                                    <p:cond delay="0"/>
                                  </p:stCondLst>
                                  <p:childTnLst>
                                    <p:set>
                                      <p:cBhvr>
                                        <p:cTn id="9" dur="1" fill="hold">
                                          <p:stCondLst>
                                            <p:cond delay="0"/>
                                          </p:stCondLst>
                                        </p:cTn>
                                        <p:tgtEl>
                                          <p:spTgt spid="27653">
                                            <p:txEl>
                                              <p:pRg st="1" end="1"/>
                                            </p:txEl>
                                          </p:spTgt>
                                        </p:tgtEl>
                                        <p:attrNameLst>
                                          <p:attrName>style.visibility</p:attrName>
                                        </p:attrNameLst>
                                      </p:cBhvr>
                                      <p:to>
                                        <p:strVal val="visible"/>
                                      </p:to>
                                    </p:set>
                                    <p:animEffect transition="in" filter="blinds(horizontal)">
                                      <p:cBhvr>
                                        <p:cTn id="10" dur="500"/>
                                        <p:tgtEl>
                                          <p:spTgt spid="27653">
                                            <p:txEl>
                                              <p:pRg st="1" end="1"/>
                                            </p:txEl>
                                          </p:spTgt>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27653">
                                            <p:txEl>
                                              <p:pRg st="2" end="2"/>
                                            </p:txEl>
                                          </p:spTgt>
                                        </p:tgtEl>
                                        <p:attrNameLst>
                                          <p:attrName>style.visibility</p:attrName>
                                        </p:attrNameLst>
                                      </p:cBhvr>
                                      <p:to>
                                        <p:strVal val="visible"/>
                                      </p:to>
                                    </p:set>
                                    <p:animEffect transition="in" filter="blinds(horizontal)">
                                      <p:cBhvr>
                                        <p:cTn id="14" dur="500"/>
                                        <p:tgtEl>
                                          <p:spTgt spid="2765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alphaModFix amt="33000"/>
            <a:lum/>
          </a:blip>
          <a:srcRect/>
          <a:stretch>
            <a:fillRect l="-1000" r="-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0"/>
            <a:ext cx="7772400" cy="765175"/>
          </a:xfrm>
          <a:solidFill>
            <a:schemeClr val="bg2">
              <a:lumMod val="20000"/>
              <a:lumOff val="80000"/>
            </a:schemeClr>
          </a:solidFill>
        </p:spPr>
        <p:txBody>
          <a:bodyPr/>
          <a:lstStyle/>
          <a:p>
            <a:r>
              <a:rPr lang="en-US" sz="4000" dirty="0"/>
              <a:t>Boldness in the Day of Judgment</a:t>
            </a:r>
          </a:p>
        </p:txBody>
      </p:sp>
      <p:pic>
        <p:nvPicPr>
          <p:cNvPr id="2052" name="Picture 4" descr="judgment_day_terror"/>
          <p:cNvPicPr>
            <a:picLocks noChangeAspect="1" noChangeArrowheads="1"/>
          </p:cNvPicPr>
          <p:nvPr/>
        </p:nvPicPr>
        <p:blipFill>
          <a:blip r:embed="rId6" cstate="print"/>
          <a:srcRect/>
          <a:stretch>
            <a:fillRect/>
          </a:stretch>
        </p:blipFill>
        <p:spPr bwMode="auto">
          <a:xfrm>
            <a:off x="1905000" y="1219200"/>
            <a:ext cx="4953000" cy="3886200"/>
          </a:xfrm>
          <a:prstGeom prst="rect">
            <a:avLst/>
          </a:prstGeom>
          <a:noFill/>
        </p:spPr>
      </p:pic>
      <p:sp>
        <p:nvSpPr>
          <p:cNvPr id="7" name="Subtitle 6"/>
          <p:cNvSpPr>
            <a:spLocks noGrp="1"/>
          </p:cNvSpPr>
          <p:nvPr>
            <p:ph type="subTitle" idx="1"/>
          </p:nvPr>
        </p:nvSpPr>
        <p:spPr/>
        <p:txBody>
          <a:bodyPr/>
          <a:lstStyle/>
          <a:p>
            <a:endParaRPr lang="en-US"/>
          </a:p>
        </p:txBody>
      </p:sp>
      <p:pic>
        <p:nvPicPr>
          <p:cNvPr id="5" name="~PP1662.WAV">
            <a:hlinkClick r:id="" action="ppaction://media"/>
          </p:cNvPr>
          <p:cNvPicPr>
            <a:picLocks noRot="1" noChangeAspect="1"/>
          </p:cNvPicPr>
          <p:nvPr>
            <a:wavAudioFile r:embed="rId2" name="~PP1662.WAV"/>
          </p:nvPr>
        </p:nvPicPr>
        <p:blipFill>
          <a:blip r:embed="rId7" cstate="print"/>
          <a:stretch>
            <a:fillRect/>
          </a:stretch>
        </p:blipFill>
        <p:spPr>
          <a:xfrm>
            <a:off x="8696325" y="6410325"/>
            <a:ext cx="304800" cy="304800"/>
          </a:xfrm>
          <a:prstGeom prst="rect">
            <a:avLst/>
          </a:prstGeom>
        </p:spPr>
      </p:pic>
    </p:spTree>
    <p:custDataLst>
      <p:tags r:id="rId1"/>
    </p:custDataLst>
  </p:cSld>
  <p:clrMapOvr>
    <a:masterClrMapping/>
  </p:clrMapOvr>
  <p:transition advTm="126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anim calcmode="lin" valueType="num">
                                      <p:cBhvr>
                                        <p:cTn id="11" dur="1000" decel="50000" fill="hold">
                                          <p:stCondLst>
                                            <p:cond delay="0"/>
                                          </p:stCondLst>
                                        </p:cTn>
                                        <p:tgtEl>
                                          <p:spTgt spid="2052"/>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2052"/>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2052"/>
                                        </p:tgtEl>
                                        <p:attrNameLst>
                                          <p:attrName>ppt_w</p:attrName>
                                        </p:attrNameLst>
                                      </p:cBhvr>
                                      <p:tavLst>
                                        <p:tav tm="0">
                                          <p:val>
                                            <p:strVal val="#ppt_w*.05"/>
                                          </p:val>
                                        </p:tav>
                                        <p:tav tm="100000">
                                          <p:val>
                                            <p:strVal val="#ppt_w"/>
                                          </p:val>
                                        </p:tav>
                                      </p:tavLst>
                                    </p:anim>
                                    <p:anim calcmode="lin" valueType="num">
                                      <p:cBhvr>
                                        <p:cTn id="14" dur="2000" fill="hold"/>
                                        <p:tgtEl>
                                          <p:spTgt spid="2052"/>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2052"/>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2052"/>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2052"/>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2.7"/>
</p:tagLst>
</file>

<file path=ppt/tags/tag2.xml><?xml version="1.0" encoding="utf-8"?>
<p:tagLst xmlns:a="http://schemas.openxmlformats.org/drawingml/2006/main" xmlns:r="http://schemas.openxmlformats.org/officeDocument/2006/relationships" xmlns:p="http://schemas.openxmlformats.org/presentationml/2006/main">
  <p:tag name="TIMING" val="|14.4|0.8"/>
</p:tagLst>
</file>

<file path=ppt/tags/tag3.xml><?xml version="1.0" encoding="utf-8"?>
<p:tagLst xmlns:a="http://schemas.openxmlformats.org/drawingml/2006/main" xmlns:r="http://schemas.openxmlformats.org/officeDocument/2006/relationships" xmlns:p="http://schemas.openxmlformats.org/presentationml/2006/main">
  <p:tag name="TIMING" val="|3.9"/>
</p:tagLst>
</file>

<file path=ppt/tags/tag4.xml><?xml version="1.0" encoding="utf-8"?>
<p:tagLst xmlns:a="http://schemas.openxmlformats.org/drawingml/2006/main" xmlns:r="http://schemas.openxmlformats.org/officeDocument/2006/relationships" xmlns:p="http://schemas.openxmlformats.org/presentationml/2006/main">
  <p:tag name="TIMING" val="|1.2|3.9"/>
</p:tagLst>
</file>

<file path=ppt/tags/tag5.xml><?xml version="1.0" encoding="utf-8"?>
<p:tagLst xmlns:a="http://schemas.openxmlformats.org/drawingml/2006/main" xmlns:r="http://schemas.openxmlformats.org/officeDocument/2006/relationships" xmlns:p="http://schemas.openxmlformats.org/presentationml/2006/main">
  <p:tag name="TIMING" val="|9.4"/>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TotalTime>
  <Words>611</Words>
  <Application>Microsoft Office PowerPoint</Application>
  <PresentationFormat>On-screen Show (4:3)</PresentationFormat>
  <Paragraphs>101</Paragraphs>
  <Slides>21</Slides>
  <Notes>21</Notes>
  <HiddenSlides>0</HiddenSlides>
  <MMClips>21</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Default Design</vt:lpstr>
      <vt:lpstr>1_Default Design</vt:lpstr>
      <vt:lpstr>Slide 1</vt:lpstr>
      <vt:lpstr>Slide 2</vt:lpstr>
      <vt:lpstr>Slide 3</vt:lpstr>
      <vt:lpstr>Slide 4</vt:lpstr>
      <vt:lpstr>Slide 5</vt:lpstr>
      <vt:lpstr>Slide 6</vt:lpstr>
      <vt:lpstr>Slide 7</vt:lpstr>
      <vt:lpstr>Slide 8</vt:lpstr>
      <vt:lpstr>Boldness in the Day of Judgment</vt:lpstr>
      <vt:lpstr>Boldness in the Day of Judgment</vt:lpstr>
      <vt:lpstr>Boldness in the Day of Judgment</vt:lpstr>
      <vt:lpstr>Boldness in the Day of Judgment</vt:lpstr>
      <vt:lpstr>Boldness in the Day of Judgment</vt:lpstr>
      <vt:lpstr>Boldness in the Day of Judgment</vt:lpstr>
      <vt:lpstr>Boldness in the Day of Judgment</vt:lpstr>
      <vt:lpstr>Boldness in the Day of Judgment</vt:lpstr>
      <vt:lpstr>Boldness in the Day of Judgment</vt:lpstr>
      <vt:lpstr>Boldness in the Day of Judgment</vt:lpstr>
      <vt:lpstr>Boldness in the Day of Judgment</vt:lpstr>
      <vt:lpstr>Boldness in the Day of Judgment</vt:lpstr>
      <vt:lpstr>Thanks for Joining Us</vt:lpstr>
    </vt:vector>
  </TitlesOfParts>
  <Company>Holly St Church of Christ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Boldness in the Day of Judgment</dc:title>
  <dc:creator>Don Martin</dc:creator>
  <cp:lastModifiedBy>Joe Holloway</cp:lastModifiedBy>
  <cp:revision>37</cp:revision>
  <dcterms:created xsi:type="dcterms:W3CDTF">2009-06-10T15:57:40Z</dcterms:created>
  <dcterms:modified xsi:type="dcterms:W3CDTF">2013-01-20T17:18:58Z</dcterms:modified>
</cp:coreProperties>
</file>