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61" r:id="rId5"/>
    <p:sldId id="259" r:id="rId6"/>
    <p:sldId id="267" r:id="rId7"/>
    <p:sldId id="260" r:id="rId8"/>
    <p:sldId id="262" r:id="rId9"/>
    <p:sldId id="269" r:id="rId10"/>
    <p:sldId id="263" r:id="rId11"/>
    <p:sldId id="264" r:id="rId12"/>
    <p:sldId id="270" r:id="rId13"/>
    <p:sldId id="265" r:id="rId14"/>
    <p:sldId id="271" r:id="rId15"/>
    <p:sldId id="272" r:id="rId16"/>
    <p:sldId id="273" r:id="rId17"/>
    <p:sldId id="274" r:id="rId18"/>
    <p:sldId id="275" r:id="rId19"/>
    <p:sldId id="278" r:id="rId20"/>
    <p:sldId id="276" r:id="rId21"/>
    <p:sldId id="279" r:id="rId22"/>
    <p:sldId id="277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/5eARpLn85mZ6YjDVOghTg==" hashData="WUSqMMEPbJ9GcQdwQK48yHWCAH6TfRuc3V634NQ0lle/KZskj1LwgeVY1qZd0041rsb/+cctd98TLLAEZcwfH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19"/>
    <a:srgbClr val="FF0984"/>
    <a:srgbClr val="FF6699"/>
    <a:srgbClr val="00FF00"/>
    <a:srgbClr val="66FF33"/>
    <a:srgbClr val="FF9933"/>
    <a:srgbClr val="FF6600"/>
    <a:srgbClr val="FFCC66"/>
    <a:srgbClr val="CC00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2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C6E34-5CE3-493C-9507-ECF408AB6F60}" type="doc">
      <dgm:prSet loTypeId="urn:microsoft.com/office/officeart/2005/8/layout/hierarchy1" loCatId="hierarchy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GB"/>
        </a:p>
      </dgm:t>
    </dgm:pt>
    <dgm:pt modelId="{67183403-6952-4D78-9AE4-4CD13BBAE731}">
      <dgm:prSet phldrT="[نص]" custT="1"/>
      <dgm:spPr/>
      <dgm:t>
        <a:bodyPr/>
        <a:lstStyle/>
        <a:p>
          <a:r>
            <a:rPr lang="ar-OM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مراكز تواجد</a:t>
          </a:r>
        </a:p>
        <a:p>
          <a:r>
            <a:rPr lang="ar-OM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 السفن العمانية</a:t>
          </a:r>
          <a:endParaRPr lang="en-GB" sz="32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86EB802-4E10-46DE-87D5-F10EC54AD270}" type="parTrans" cxnId="{5FBA87A3-290F-4453-8351-CF50578FBCB9}">
      <dgm:prSet/>
      <dgm:spPr/>
      <dgm:t>
        <a:bodyPr/>
        <a:lstStyle/>
        <a:p>
          <a:endParaRPr lang="en-GB"/>
        </a:p>
      </dgm:t>
    </dgm:pt>
    <dgm:pt modelId="{4A22AA46-D6FD-4FAE-8A7A-CE81CC9CCD2E}" type="sibTrans" cxnId="{5FBA87A3-290F-4453-8351-CF50578FBCB9}">
      <dgm:prSet/>
      <dgm:spPr/>
      <dgm:t>
        <a:bodyPr/>
        <a:lstStyle/>
        <a:p>
          <a:endParaRPr lang="en-GB"/>
        </a:p>
      </dgm:t>
    </dgm:pt>
    <dgm:pt modelId="{D632C2BB-02B0-4E4D-AF7F-7A10629EAC55}">
      <dgm:prSet phldrT="[نص]"/>
      <dgm:spPr/>
      <dgm:t>
        <a:bodyPr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r>
            <a:rPr lang="ar-OM" b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شرقي </a:t>
          </a:r>
          <a:r>
            <a:rPr lang="ar-OM" b="1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افريقيا</a:t>
          </a:r>
          <a:endParaRPr lang="en-GB" b="1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gm:t>
    </dgm:pt>
    <dgm:pt modelId="{D4C53945-286F-494E-8FB7-2ECEDF031B76}" type="parTrans" cxnId="{7E2ED199-04F7-4819-A62B-D43EC4BEB4ED}">
      <dgm:prSet/>
      <dgm:spPr/>
      <dgm:t>
        <a:bodyPr/>
        <a:lstStyle/>
        <a:p>
          <a:endParaRPr lang="en-GB"/>
        </a:p>
      </dgm:t>
    </dgm:pt>
    <dgm:pt modelId="{FD6A9FBC-EA68-479F-8AD4-B174BC3644D9}" type="sibTrans" cxnId="{7E2ED199-04F7-4819-A62B-D43EC4BEB4ED}">
      <dgm:prSet/>
      <dgm:spPr/>
      <dgm:t>
        <a:bodyPr/>
        <a:lstStyle/>
        <a:p>
          <a:endParaRPr lang="en-GB"/>
        </a:p>
      </dgm:t>
    </dgm:pt>
    <dgm:pt modelId="{F79019A3-0A7B-4FF4-8390-542D6D88DC3D}">
      <dgm:prSet phldrT="[نص]"/>
      <dgm:spPr/>
      <dgm:t>
        <a:bodyPr/>
        <a:lstStyle/>
        <a:p>
          <a:r>
            <a:rPr lang="ar-OM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عمان</a:t>
          </a:r>
          <a:endParaRPr lang="en-GB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4081DCC-0D46-40E6-B394-96698DD9B74A}" type="parTrans" cxnId="{1F4C4835-4CE7-4DFD-80EE-B8425749F5F3}">
      <dgm:prSet/>
      <dgm:spPr/>
      <dgm:t>
        <a:bodyPr/>
        <a:lstStyle/>
        <a:p>
          <a:endParaRPr lang="en-GB"/>
        </a:p>
      </dgm:t>
    </dgm:pt>
    <dgm:pt modelId="{7C9E0E40-53F8-43AC-AA96-240BAA530789}" type="sibTrans" cxnId="{1F4C4835-4CE7-4DFD-80EE-B8425749F5F3}">
      <dgm:prSet/>
      <dgm:spPr/>
      <dgm:t>
        <a:bodyPr/>
        <a:lstStyle/>
        <a:p>
          <a:endParaRPr lang="en-GB"/>
        </a:p>
      </dgm:t>
    </dgm:pt>
    <dgm:pt modelId="{7C6627BD-65F9-44F0-9C20-60E9C27F5DDA}">
      <dgm:prSet/>
      <dgm:spPr/>
      <dgm:t>
        <a:bodyPr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r>
            <a:rPr lang="ar-OM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</a:t>
          </a:r>
        </a:p>
        <a:p>
          <a:r>
            <a:rPr lang="ar-OM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الهندي</a:t>
          </a:r>
          <a:endParaRPr lang="en-GB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B832E8E-9B8D-46BF-8B05-E26C16DAD9C9}" type="parTrans" cxnId="{578C1262-80FC-47E7-AF0B-05554D6FFFC0}">
      <dgm:prSet/>
      <dgm:spPr/>
      <dgm:t>
        <a:bodyPr/>
        <a:lstStyle/>
        <a:p>
          <a:endParaRPr lang="en-GB"/>
        </a:p>
      </dgm:t>
    </dgm:pt>
    <dgm:pt modelId="{8D9DE254-2062-4691-9218-26325ABFD796}" type="sibTrans" cxnId="{578C1262-80FC-47E7-AF0B-05554D6FFFC0}">
      <dgm:prSet/>
      <dgm:spPr/>
      <dgm:t>
        <a:bodyPr/>
        <a:lstStyle/>
        <a:p>
          <a:endParaRPr lang="en-GB"/>
        </a:p>
      </dgm:t>
    </dgm:pt>
    <dgm:pt modelId="{9670517B-FE75-4E65-B8B7-1BDE847D1572}">
      <dgm:prSet/>
      <dgm:spPr/>
      <dgm:t>
        <a:bodyPr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r>
            <a:rPr lang="ar-OM" b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جنوب شرق </a:t>
          </a:r>
          <a:r>
            <a:rPr lang="ar-OM" b="1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اسيا</a:t>
          </a:r>
          <a:r>
            <a:rPr lang="ar-OM" b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 و الصين</a:t>
          </a:r>
          <a:endParaRPr lang="en-GB" b="1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gm:t>
    </dgm:pt>
    <dgm:pt modelId="{BE8268F7-CD94-45DD-994E-38BC43596050}" type="parTrans" cxnId="{91E4446B-B620-4503-90C6-C503B4A710D8}">
      <dgm:prSet/>
      <dgm:spPr/>
      <dgm:t>
        <a:bodyPr/>
        <a:lstStyle/>
        <a:p>
          <a:endParaRPr lang="en-GB"/>
        </a:p>
      </dgm:t>
    </dgm:pt>
    <dgm:pt modelId="{B37E3F3A-053C-42AB-B0B6-C48BE41428AE}" type="sibTrans" cxnId="{91E4446B-B620-4503-90C6-C503B4A710D8}">
      <dgm:prSet/>
      <dgm:spPr/>
      <dgm:t>
        <a:bodyPr/>
        <a:lstStyle/>
        <a:p>
          <a:endParaRPr lang="en-GB"/>
        </a:p>
      </dgm:t>
    </dgm:pt>
    <dgm:pt modelId="{055FB461-1FF0-4F69-896B-120853CC76E1}">
      <dgm:prSet/>
      <dgm:spPr/>
      <dgm:t>
        <a:bodyPr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r>
            <a:rPr lang="ar-OM" b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البحر </a:t>
          </a:r>
          <a:r>
            <a:rPr lang="ar-OM" b="1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الاحمر</a:t>
          </a:r>
          <a:endParaRPr lang="en-GB" b="1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gm:t>
    </dgm:pt>
    <dgm:pt modelId="{423BDE4E-553B-4503-9A12-985470C05709}" type="parTrans" cxnId="{C92CA9E6-4A2A-4AC8-B5E6-B54712A4180D}">
      <dgm:prSet/>
      <dgm:spPr/>
      <dgm:t>
        <a:bodyPr/>
        <a:lstStyle/>
        <a:p>
          <a:endParaRPr lang="en-GB"/>
        </a:p>
      </dgm:t>
    </dgm:pt>
    <dgm:pt modelId="{E3BB40B2-016E-4BD7-8597-3E0A88DCD6B2}" type="sibTrans" cxnId="{C92CA9E6-4A2A-4AC8-B5E6-B54712A4180D}">
      <dgm:prSet/>
      <dgm:spPr/>
      <dgm:t>
        <a:bodyPr/>
        <a:lstStyle/>
        <a:p>
          <a:endParaRPr lang="en-GB"/>
        </a:p>
      </dgm:t>
    </dgm:pt>
    <dgm:pt modelId="{9BF335B0-04AE-4D93-930E-90535017A1B6}">
      <dgm:prSet/>
      <dgm:spPr/>
      <dgm:t>
        <a:bodyPr/>
        <a:lstStyle/>
        <a:p>
          <a:r>
            <a:rPr lang="ar-OM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الخليج العربي</a:t>
          </a:r>
          <a:endParaRPr lang="en-GB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5E6E45B-79A3-4B70-ADA1-D2B2068A7710}" type="parTrans" cxnId="{7B4A0ECC-28D9-4D97-A582-3680984ACB59}">
      <dgm:prSet/>
      <dgm:spPr/>
      <dgm:t>
        <a:bodyPr/>
        <a:lstStyle/>
        <a:p>
          <a:endParaRPr lang="en-GB"/>
        </a:p>
      </dgm:t>
    </dgm:pt>
    <dgm:pt modelId="{F769313D-20B9-44A2-A971-5B1A5DF52650}" type="sibTrans" cxnId="{7B4A0ECC-28D9-4D97-A582-3680984ACB59}">
      <dgm:prSet/>
      <dgm:spPr/>
      <dgm:t>
        <a:bodyPr/>
        <a:lstStyle/>
        <a:p>
          <a:endParaRPr lang="en-GB"/>
        </a:p>
      </dgm:t>
    </dgm:pt>
    <dgm:pt modelId="{4EFA1764-BDEA-47C6-8193-77CF68F94C35}" type="pres">
      <dgm:prSet presAssocID="{3EFC6E34-5CE3-493C-9507-ECF408AB6F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A4A15072-F1B3-4BBE-9F3E-70D0B544D21A}" type="pres">
      <dgm:prSet presAssocID="{67183403-6952-4D78-9AE4-4CD13BBAE731}" presName="hierRoot1" presStyleCnt="0"/>
      <dgm:spPr/>
    </dgm:pt>
    <dgm:pt modelId="{6225D10F-10CF-404F-A695-29AA8E80CC5A}" type="pres">
      <dgm:prSet presAssocID="{67183403-6952-4D78-9AE4-4CD13BBAE731}" presName="composite" presStyleCnt="0"/>
      <dgm:spPr/>
    </dgm:pt>
    <dgm:pt modelId="{18DA6843-6F14-488C-9C70-BE8E09BA5BF3}" type="pres">
      <dgm:prSet presAssocID="{67183403-6952-4D78-9AE4-4CD13BBAE731}" presName="background" presStyleLbl="node0" presStyleIdx="0" presStyleCnt="1"/>
      <dgm:spPr/>
    </dgm:pt>
    <dgm:pt modelId="{F41E1AD2-5DEF-4FAE-9AD5-3178B58012DF}" type="pres">
      <dgm:prSet presAssocID="{67183403-6952-4D78-9AE4-4CD13BBAE731}" presName="text" presStyleLbl="fgAcc0" presStyleIdx="0" presStyleCnt="1" custScaleX="214640" custScaleY="19966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8027735-D809-4278-8873-D69D92B0CEC7}" type="pres">
      <dgm:prSet presAssocID="{67183403-6952-4D78-9AE4-4CD13BBAE731}" presName="hierChild2" presStyleCnt="0"/>
      <dgm:spPr/>
    </dgm:pt>
    <dgm:pt modelId="{059C1652-E189-4B0E-949F-1BD1D2C74042}" type="pres">
      <dgm:prSet presAssocID="{423BDE4E-553B-4503-9A12-985470C05709}" presName="Name10" presStyleLbl="parChTrans1D2" presStyleIdx="0" presStyleCnt="6"/>
      <dgm:spPr/>
      <dgm:t>
        <a:bodyPr/>
        <a:lstStyle/>
        <a:p>
          <a:endParaRPr lang="en-GB"/>
        </a:p>
      </dgm:t>
    </dgm:pt>
    <dgm:pt modelId="{C32B3416-8123-4BD1-A9DC-3AEE29BE94A3}" type="pres">
      <dgm:prSet presAssocID="{055FB461-1FF0-4F69-896B-120853CC76E1}" presName="hierRoot2" presStyleCnt="0"/>
      <dgm:spPr/>
    </dgm:pt>
    <dgm:pt modelId="{73DC386D-734B-4E48-A394-D5350EB49C2C}" type="pres">
      <dgm:prSet presAssocID="{055FB461-1FF0-4F69-896B-120853CC76E1}" presName="composite2" presStyleCnt="0"/>
      <dgm:spPr/>
    </dgm:pt>
    <dgm:pt modelId="{F344392C-B686-4D71-8955-48B3B533624F}" type="pres">
      <dgm:prSet presAssocID="{055FB461-1FF0-4F69-896B-120853CC76E1}" presName="background2" presStyleLbl="node2" presStyleIdx="0" presStyleCnt="6"/>
      <dgm:spPr/>
    </dgm:pt>
    <dgm:pt modelId="{BDCC6C6F-6E96-4484-A723-F4B3AC784962}" type="pres">
      <dgm:prSet presAssocID="{055FB461-1FF0-4F69-896B-120853CC76E1}" presName="text2" presStyleLbl="fgAcc2" presStyleIdx="0" presStyleCnt="6" custScaleY="34064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1793B40-D928-4EDB-942F-29B88D4EFAA6}" type="pres">
      <dgm:prSet presAssocID="{055FB461-1FF0-4F69-896B-120853CC76E1}" presName="hierChild3" presStyleCnt="0"/>
      <dgm:spPr/>
    </dgm:pt>
    <dgm:pt modelId="{5CA8613E-DF02-4E2D-A40E-62335F7CED2B}" type="pres">
      <dgm:prSet presAssocID="{B5E6E45B-79A3-4B70-ADA1-D2B2068A7710}" presName="Name10" presStyleLbl="parChTrans1D2" presStyleIdx="1" presStyleCnt="6"/>
      <dgm:spPr/>
      <dgm:t>
        <a:bodyPr/>
        <a:lstStyle/>
        <a:p>
          <a:endParaRPr lang="en-GB"/>
        </a:p>
      </dgm:t>
    </dgm:pt>
    <dgm:pt modelId="{2512352D-2DCD-498B-B0F1-D39E4B899D2E}" type="pres">
      <dgm:prSet presAssocID="{9BF335B0-04AE-4D93-930E-90535017A1B6}" presName="hierRoot2" presStyleCnt="0"/>
      <dgm:spPr/>
    </dgm:pt>
    <dgm:pt modelId="{00E13377-51C9-495D-815D-330C196592C4}" type="pres">
      <dgm:prSet presAssocID="{9BF335B0-04AE-4D93-930E-90535017A1B6}" presName="composite2" presStyleCnt="0"/>
      <dgm:spPr/>
    </dgm:pt>
    <dgm:pt modelId="{C57F7D28-F83D-4968-AD27-F59903853FDD}" type="pres">
      <dgm:prSet presAssocID="{9BF335B0-04AE-4D93-930E-90535017A1B6}" presName="background2" presStyleLbl="node2" presStyleIdx="1" presStyleCnt="6"/>
      <dgm:spPr/>
    </dgm:pt>
    <dgm:pt modelId="{592D79CB-7601-418B-B49D-081B0AEEE75F}" type="pres">
      <dgm:prSet presAssocID="{9BF335B0-04AE-4D93-930E-90535017A1B6}" presName="text2" presStyleLbl="fgAcc2" presStyleIdx="1" presStyleCnt="6" custScaleY="34064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E28CA3D-E544-4D43-A4B3-0898C541F3F7}" type="pres">
      <dgm:prSet presAssocID="{9BF335B0-04AE-4D93-930E-90535017A1B6}" presName="hierChild3" presStyleCnt="0"/>
      <dgm:spPr/>
    </dgm:pt>
    <dgm:pt modelId="{8E385C11-387C-4E2D-8253-0053C20597D1}" type="pres">
      <dgm:prSet presAssocID="{BE8268F7-CD94-45DD-994E-38BC43596050}" presName="Name10" presStyleLbl="parChTrans1D2" presStyleIdx="2" presStyleCnt="6"/>
      <dgm:spPr/>
      <dgm:t>
        <a:bodyPr/>
        <a:lstStyle/>
        <a:p>
          <a:endParaRPr lang="en-GB"/>
        </a:p>
      </dgm:t>
    </dgm:pt>
    <dgm:pt modelId="{850E8AB1-D6E7-49C6-98F2-C89698E64283}" type="pres">
      <dgm:prSet presAssocID="{9670517B-FE75-4E65-B8B7-1BDE847D1572}" presName="hierRoot2" presStyleCnt="0"/>
      <dgm:spPr/>
    </dgm:pt>
    <dgm:pt modelId="{6FF083BC-7576-4AB6-9434-AA3575AABAA0}" type="pres">
      <dgm:prSet presAssocID="{9670517B-FE75-4E65-B8B7-1BDE847D1572}" presName="composite2" presStyleCnt="0"/>
      <dgm:spPr/>
    </dgm:pt>
    <dgm:pt modelId="{2011C0AA-DE10-4AF6-80F7-1A66A67AAFA9}" type="pres">
      <dgm:prSet presAssocID="{9670517B-FE75-4E65-B8B7-1BDE847D1572}" presName="background2" presStyleLbl="node2" presStyleIdx="2" presStyleCnt="6"/>
      <dgm:spPr/>
    </dgm:pt>
    <dgm:pt modelId="{30556AB9-8C17-4245-8AFF-625805DF9416}" type="pres">
      <dgm:prSet presAssocID="{9670517B-FE75-4E65-B8B7-1BDE847D1572}" presName="text2" presStyleLbl="fgAcc2" presStyleIdx="2" presStyleCnt="6" custScaleY="35117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168E6B1-1452-42ED-8966-23651D1C1511}" type="pres">
      <dgm:prSet presAssocID="{9670517B-FE75-4E65-B8B7-1BDE847D1572}" presName="hierChild3" presStyleCnt="0"/>
      <dgm:spPr/>
    </dgm:pt>
    <dgm:pt modelId="{A702717D-FE58-4513-89F0-AE4BC11E0F95}" type="pres">
      <dgm:prSet presAssocID="{5B832E8E-9B8D-46BF-8B05-E26C16DAD9C9}" presName="Name10" presStyleLbl="parChTrans1D2" presStyleIdx="3" presStyleCnt="6"/>
      <dgm:spPr/>
      <dgm:t>
        <a:bodyPr/>
        <a:lstStyle/>
        <a:p>
          <a:endParaRPr lang="en-GB"/>
        </a:p>
      </dgm:t>
    </dgm:pt>
    <dgm:pt modelId="{86FF050C-3E01-42F4-9F03-D7526B797388}" type="pres">
      <dgm:prSet presAssocID="{7C6627BD-65F9-44F0-9C20-60E9C27F5DDA}" presName="hierRoot2" presStyleCnt="0"/>
      <dgm:spPr/>
    </dgm:pt>
    <dgm:pt modelId="{D971C3F1-A286-4678-A2C6-360E2ACD93D8}" type="pres">
      <dgm:prSet presAssocID="{7C6627BD-65F9-44F0-9C20-60E9C27F5DDA}" presName="composite2" presStyleCnt="0"/>
      <dgm:spPr/>
    </dgm:pt>
    <dgm:pt modelId="{C9D90F26-AD23-480D-BD93-FA5D1C68FEA3}" type="pres">
      <dgm:prSet presAssocID="{7C6627BD-65F9-44F0-9C20-60E9C27F5DDA}" presName="background2" presStyleLbl="node2" presStyleIdx="3" presStyleCnt="6"/>
      <dgm:spPr/>
    </dgm:pt>
    <dgm:pt modelId="{BF8B7B90-44F6-4712-9FC6-64E478448CF5}" type="pres">
      <dgm:prSet presAssocID="{7C6627BD-65F9-44F0-9C20-60E9C27F5DDA}" presName="text2" presStyleLbl="fgAcc2" presStyleIdx="3" presStyleCnt="6" custScaleY="35811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7E5B1AA-3ECB-4290-BAAA-88407CC92EF2}" type="pres">
      <dgm:prSet presAssocID="{7C6627BD-65F9-44F0-9C20-60E9C27F5DDA}" presName="hierChild3" presStyleCnt="0"/>
      <dgm:spPr/>
    </dgm:pt>
    <dgm:pt modelId="{D5E3E390-89E6-4DDA-A2E5-0BC9567B7212}" type="pres">
      <dgm:prSet presAssocID="{D4C53945-286F-494E-8FB7-2ECEDF031B76}" presName="Name10" presStyleLbl="parChTrans1D2" presStyleIdx="4" presStyleCnt="6"/>
      <dgm:spPr/>
      <dgm:t>
        <a:bodyPr/>
        <a:lstStyle/>
        <a:p>
          <a:endParaRPr lang="en-GB"/>
        </a:p>
      </dgm:t>
    </dgm:pt>
    <dgm:pt modelId="{68F0B99A-E15F-4B09-8761-677CE7C69BC0}" type="pres">
      <dgm:prSet presAssocID="{D632C2BB-02B0-4E4D-AF7F-7A10629EAC55}" presName="hierRoot2" presStyleCnt="0"/>
      <dgm:spPr/>
    </dgm:pt>
    <dgm:pt modelId="{99AEE978-9F7B-43DD-8A00-56BF4F814A34}" type="pres">
      <dgm:prSet presAssocID="{D632C2BB-02B0-4E4D-AF7F-7A10629EAC55}" presName="composite2" presStyleCnt="0"/>
      <dgm:spPr/>
    </dgm:pt>
    <dgm:pt modelId="{5E3E2B8E-E319-45F0-9F1C-3EA87C4BD1A9}" type="pres">
      <dgm:prSet presAssocID="{D632C2BB-02B0-4E4D-AF7F-7A10629EAC55}" presName="background2" presStyleLbl="node2" presStyleIdx="4" presStyleCnt="6"/>
      <dgm:spPr/>
    </dgm:pt>
    <dgm:pt modelId="{AB6CA5AF-ABA2-4A64-BB11-14477C9F6A2D}" type="pres">
      <dgm:prSet presAssocID="{D632C2BB-02B0-4E4D-AF7F-7A10629EAC55}" presName="text2" presStyleLbl="fgAcc2" presStyleIdx="4" presStyleCnt="6" custScaleX="95819" custScaleY="36506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094186A-E5C6-44F7-9A3F-61EC620D3E13}" type="pres">
      <dgm:prSet presAssocID="{D632C2BB-02B0-4E4D-AF7F-7A10629EAC55}" presName="hierChild3" presStyleCnt="0"/>
      <dgm:spPr/>
    </dgm:pt>
    <dgm:pt modelId="{D9F814ED-CC62-472D-A5AD-B0DCE43C19DF}" type="pres">
      <dgm:prSet presAssocID="{A4081DCC-0D46-40E6-B394-96698DD9B74A}" presName="Name10" presStyleLbl="parChTrans1D2" presStyleIdx="5" presStyleCnt="6"/>
      <dgm:spPr/>
      <dgm:t>
        <a:bodyPr/>
        <a:lstStyle/>
        <a:p>
          <a:endParaRPr lang="en-GB"/>
        </a:p>
      </dgm:t>
    </dgm:pt>
    <dgm:pt modelId="{FC1DCF31-AC38-4C92-924A-A8588455CB07}" type="pres">
      <dgm:prSet presAssocID="{F79019A3-0A7B-4FF4-8390-542D6D88DC3D}" presName="hierRoot2" presStyleCnt="0"/>
      <dgm:spPr/>
    </dgm:pt>
    <dgm:pt modelId="{09704BDA-5AB3-4EB5-A938-84132DD99051}" type="pres">
      <dgm:prSet presAssocID="{F79019A3-0A7B-4FF4-8390-542D6D88DC3D}" presName="composite2" presStyleCnt="0"/>
      <dgm:spPr/>
    </dgm:pt>
    <dgm:pt modelId="{8E2A593B-DB3C-4923-BA61-12F2F9C4DF10}" type="pres">
      <dgm:prSet presAssocID="{F79019A3-0A7B-4FF4-8390-542D6D88DC3D}" presName="background2" presStyleLbl="node2" presStyleIdx="5" presStyleCnt="6"/>
      <dgm:spPr/>
    </dgm:pt>
    <dgm:pt modelId="{9DA32543-7B76-40B8-8400-E7D7FD19B779}" type="pres">
      <dgm:prSet presAssocID="{F79019A3-0A7B-4FF4-8390-542D6D88DC3D}" presName="text2" presStyleLbl="fgAcc2" presStyleIdx="5" presStyleCnt="6" custScaleX="91707" custScaleY="35454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C77E4EE-34B6-4C82-BC5B-E2DEB8247111}" type="pres">
      <dgm:prSet presAssocID="{F79019A3-0A7B-4FF4-8390-542D6D88DC3D}" presName="hierChild3" presStyleCnt="0"/>
      <dgm:spPr/>
    </dgm:pt>
  </dgm:ptLst>
  <dgm:cxnLst>
    <dgm:cxn modelId="{C92CA9E6-4A2A-4AC8-B5E6-B54712A4180D}" srcId="{67183403-6952-4D78-9AE4-4CD13BBAE731}" destId="{055FB461-1FF0-4F69-896B-120853CC76E1}" srcOrd="0" destOrd="0" parTransId="{423BDE4E-553B-4503-9A12-985470C05709}" sibTransId="{E3BB40B2-016E-4BD7-8597-3E0A88DCD6B2}"/>
    <dgm:cxn modelId="{8677E76F-4D11-4F6F-A999-6501A1F4EDD1}" type="presOf" srcId="{D4C53945-286F-494E-8FB7-2ECEDF031B76}" destId="{D5E3E390-89E6-4DDA-A2E5-0BC9567B7212}" srcOrd="0" destOrd="0" presId="urn:microsoft.com/office/officeart/2005/8/layout/hierarchy1"/>
    <dgm:cxn modelId="{BE0B0963-243C-4CD3-B909-1B6CA8388B20}" type="presOf" srcId="{5B832E8E-9B8D-46BF-8B05-E26C16DAD9C9}" destId="{A702717D-FE58-4513-89F0-AE4BC11E0F95}" srcOrd="0" destOrd="0" presId="urn:microsoft.com/office/officeart/2005/8/layout/hierarchy1"/>
    <dgm:cxn modelId="{7E2ED199-04F7-4819-A62B-D43EC4BEB4ED}" srcId="{67183403-6952-4D78-9AE4-4CD13BBAE731}" destId="{D632C2BB-02B0-4E4D-AF7F-7A10629EAC55}" srcOrd="4" destOrd="0" parTransId="{D4C53945-286F-494E-8FB7-2ECEDF031B76}" sibTransId="{FD6A9FBC-EA68-479F-8AD4-B174BC3644D9}"/>
    <dgm:cxn modelId="{77B6270B-2352-4089-B2A9-8E9F51A0C468}" type="presOf" srcId="{3EFC6E34-5CE3-493C-9507-ECF408AB6F60}" destId="{4EFA1764-BDEA-47C6-8193-77CF68F94C35}" srcOrd="0" destOrd="0" presId="urn:microsoft.com/office/officeart/2005/8/layout/hierarchy1"/>
    <dgm:cxn modelId="{69E0A702-795B-43FE-8A6D-A3752F31A574}" type="presOf" srcId="{7C6627BD-65F9-44F0-9C20-60E9C27F5DDA}" destId="{BF8B7B90-44F6-4712-9FC6-64E478448CF5}" srcOrd="0" destOrd="0" presId="urn:microsoft.com/office/officeart/2005/8/layout/hierarchy1"/>
    <dgm:cxn modelId="{7B4A0ECC-28D9-4D97-A582-3680984ACB59}" srcId="{67183403-6952-4D78-9AE4-4CD13BBAE731}" destId="{9BF335B0-04AE-4D93-930E-90535017A1B6}" srcOrd="1" destOrd="0" parTransId="{B5E6E45B-79A3-4B70-ADA1-D2B2068A7710}" sibTransId="{F769313D-20B9-44A2-A971-5B1A5DF52650}"/>
    <dgm:cxn modelId="{A5C5CCB6-7993-44EF-ABC1-AEF4B473FE74}" type="presOf" srcId="{055FB461-1FF0-4F69-896B-120853CC76E1}" destId="{BDCC6C6F-6E96-4484-A723-F4B3AC784962}" srcOrd="0" destOrd="0" presId="urn:microsoft.com/office/officeart/2005/8/layout/hierarchy1"/>
    <dgm:cxn modelId="{88737191-BFD6-4AAC-8107-8702B489DFB5}" type="presOf" srcId="{9BF335B0-04AE-4D93-930E-90535017A1B6}" destId="{592D79CB-7601-418B-B49D-081B0AEEE75F}" srcOrd="0" destOrd="0" presId="urn:microsoft.com/office/officeart/2005/8/layout/hierarchy1"/>
    <dgm:cxn modelId="{AF1C34A0-C600-4CF8-9FEC-DF13FD86E0CA}" type="presOf" srcId="{A4081DCC-0D46-40E6-B394-96698DD9B74A}" destId="{D9F814ED-CC62-472D-A5AD-B0DCE43C19DF}" srcOrd="0" destOrd="0" presId="urn:microsoft.com/office/officeart/2005/8/layout/hierarchy1"/>
    <dgm:cxn modelId="{26FA0F13-BD36-40B1-8177-B6286B633EA8}" type="presOf" srcId="{BE8268F7-CD94-45DD-994E-38BC43596050}" destId="{8E385C11-387C-4E2D-8253-0053C20597D1}" srcOrd="0" destOrd="0" presId="urn:microsoft.com/office/officeart/2005/8/layout/hierarchy1"/>
    <dgm:cxn modelId="{98F23CAF-B318-4B52-B40D-F740A704F9FD}" type="presOf" srcId="{F79019A3-0A7B-4FF4-8390-542D6D88DC3D}" destId="{9DA32543-7B76-40B8-8400-E7D7FD19B779}" srcOrd="0" destOrd="0" presId="urn:microsoft.com/office/officeart/2005/8/layout/hierarchy1"/>
    <dgm:cxn modelId="{F1A2CD86-CDB7-4BA8-AB3B-C1D82C1B794F}" type="presOf" srcId="{9670517B-FE75-4E65-B8B7-1BDE847D1572}" destId="{30556AB9-8C17-4245-8AFF-625805DF9416}" srcOrd="0" destOrd="0" presId="urn:microsoft.com/office/officeart/2005/8/layout/hierarchy1"/>
    <dgm:cxn modelId="{5FBA87A3-290F-4453-8351-CF50578FBCB9}" srcId="{3EFC6E34-5CE3-493C-9507-ECF408AB6F60}" destId="{67183403-6952-4D78-9AE4-4CD13BBAE731}" srcOrd="0" destOrd="0" parTransId="{E86EB802-4E10-46DE-87D5-F10EC54AD270}" sibTransId="{4A22AA46-D6FD-4FAE-8A7A-CE81CC9CCD2E}"/>
    <dgm:cxn modelId="{8B35B217-1A40-48E3-82B3-50AE4BC65B42}" type="presOf" srcId="{B5E6E45B-79A3-4B70-ADA1-D2B2068A7710}" destId="{5CA8613E-DF02-4E2D-A40E-62335F7CED2B}" srcOrd="0" destOrd="0" presId="urn:microsoft.com/office/officeart/2005/8/layout/hierarchy1"/>
    <dgm:cxn modelId="{80D367C5-C382-4EC4-9580-96211A70CF73}" type="presOf" srcId="{423BDE4E-553B-4503-9A12-985470C05709}" destId="{059C1652-E189-4B0E-949F-1BD1D2C74042}" srcOrd="0" destOrd="0" presId="urn:microsoft.com/office/officeart/2005/8/layout/hierarchy1"/>
    <dgm:cxn modelId="{1F4C4835-4CE7-4DFD-80EE-B8425749F5F3}" srcId="{67183403-6952-4D78-9AE4-4CD13BBAE731}" destId="{F79019A3-0A7B-4FF4-8390-542D6D88DC3D}" srcOrd="5" destOrd="0" parTransId="{A4081DCC-0D46-40E6-B394-96698DD9B74A}" sibTransId="{7C9E0E40-53F8-43AC-AA96-240BAA530789}"/>
    <dgm:cxn modelId="{91E4446B-B620-4503-90C6-C503B4A710D8}" srcId="{67183403-6952-4D78-9AE4-4CD13BBAE731}" destId="{9670517B-FE75-4E65-B8B7-1BDE847D1572}" srcOrd="2" destOrd="0" parTransId="{BE8268F7-CD94-45DD-994E-38BC43596050}" sibTransId="{B37E3F3A-053C-42AB-B0B6-C48BE41428AE}"/>
    <dgm:cxn modelId="{578C1262-80FC-47E7-AF0B-05554D6FFFC0}" srcId="{67183403-6952-4D78-9AE4-4CD13BBAE731}" destId="{7C6627BD-65F9-44F0-9C20-60E9C27F5DDA}" srcOrd="3" destOrd="0" parTransId="{5B832E8E-9B8D-46BF-8B05-E26C16DAD9C9}" sibTransId="{8D9DE254-2062-4691-9218-26325ABFD796}"/>
    <dgm:cxn modelId="{2F1F2624-004C-4080-ACE3-70F5C0A1A045}" type="presOf" srcId="{67183403-6952-4D78-9AE4-4CD13BBAE731}" destId="{F41E1AD2-5DEF-4FAE-9AD5-3178B58012DF}" srcOrd="0" destOrd="0" presId="urn:microsoft.com/office/officeart/2005/8/layout/hierarchy1"/>
    <dgm:cxn modelId="{124CEF6C-3555-4695-99F9-8424045CEB42}" type="presOf" srcId="{D632C2BB-02B0-4E4D-AF7F-7A10629EAC55}" destId="{AB6CA5AF-ABA2-4A64-BB11-14477C9F6A2D}" srcOrd="0" destOrd="0" presId="urn:microsoft.com/office/officeart/2005/8/layout/hierarchy1"/>
    <dgm:cxn modelId="{20A1A80F-7E9C-4FEF-BEDA-C2D143C8A62C}" type="presParOf" srcId="{4EFA1764-BDEA-47C6-8193-77CF68F94C35}" destId="{A4A15072-F1B3-4BBE-9F3E-70D0B544D21A}" srcOrd="0" destOrd="0" presId="urn:microsoft.com/office/officeart/2005/8/layout/hierarchy1"/>
    <dgm:cxn modelId="{72034B91-AFF3-446A-8DAC-5298F21DD5DA}" type="presParOf" srcId="{A4A15072-F1B3-4BBE-9F3E-70D0B544D21A}" destId="{6225D10F-10CF-404F-A695-29AA8E80CC5A}" srcOrd="0" destOrd="0" presId="urn:microsoft.com/office/officeart/2005/8/layout/hierarchy1"/>
    <dgm:cxn modelId="{E48B3005-8930-4209-BA21-414BA07C5452}" type="presParOf" srcId="{6225D10F-10CF-404F-A695-29AA8E80CC5A}" destId="{18DA6843-6F14-488C-9C70-BE8E09BA5BF3}" srcOrd="0" destOrd="0" presId="urn:microsoft.com/office/officeart/2005/8/layout/hierarchy1"/>
    <dgm:cxn modelId="{87648233-F1D3-4AAF-88C2-8747324304FE}" type="presParOf" srcId="{6225D10F-10CF-404F-A695-29AA8E80CC5A}" destId="{F41E1AD2-5DEF-4FAE-9AD5-3178B58012DF}" srcOrd="1" destOrd="0" presId="urn:microsoft.com/office/officeart/2005/8/layout/hierarchy1"/>
    <dgm:cxn modelId="{FD3BD259-6DE9-4C69-83C4-FFDFBB0E092C}" type="presParOf" srcId="{A4A15072-F1B3-4BBE-9F3E-70D0B544D21A}" destId="{78027735-D809-4278-8873-D69D92B0CEC7}" srcOrd="1" destOrd="0" presId="urn:microsoft.com/office/officeart/2005/8/layout/hierarchy1"/>
    <dgm:cxn modelId="{0074D1D7-F034-4707-B60B-15997C542E94}" type="presParOf" srcId="{78027735-D809-4278-8873-D69D92B0CEC7}" destId="{059C1652-E189-4B0E-949F-1BD1D2C74042}" srcOrd="0" destOrd="0" presId="urn:microsoft.com/office/officeart/2005/8/layout/hierarchy1"/>
    <dgm:cxn modelId="{E80A0BFB-0534-4559-8BE8-5B0078D3A5F2}" type="presParOf" srcId="{78027735-D809-4278-8873-D69D92B0CEC7}" destId="{C32B3416-8123-4BD1-A9DC-3AEE29BE94A3}" srcOrd="1" destOrd="0" presId="urn:microsoft.com/office/officeart/2005/8/layout/hierarchy1"/>
    <dgm:cxn modelId="{1881485F-0150-419D-B93A-99C0450A787A}" type="presParOf" srcId="{C32B3416-8123-4BD1-A9DC-3AEE29BE94A3}" destId="{73DC386D-734B-4E48-A394-D5350EB49C2C}" srcOrd="0" destOrd="0" presId="urn:microsoft.com/office/officeart/2005/8/layout/hierarchy1"/>
    <dgm:cxn modelId="{BE2F1ECC-BDF1-4A0A-B509-39E65C4BFB42}" type="presParOf" srcId="{73DC386D-734B-4E48-A394-D5350EB49C2C}" destId="{F344392C-B686-4D71-8955-48B3B533624F}" srcOrd="0" destOrd="0" presId="urn:microsoft.com/office/officeart/2005/8/layout/hierarchy1"/>
    <dgm:cxn modelId="{29217F37-3468-4E84-A647-C7A66B1BE77B}" type="presParOf" srcId="{73DC386D-734B-4E48-A394-D5350EB49C2C}" destId="{BDCC6C6F-6E96-4484-A723-F4B3AC784962}" srcOrd="1" destOrd="0" presId="urn:microsoft.com/office/officeart/2005/8/layout/hierarchy1"/>
    <dgm:cxn modelId="{A3991CC5-1909-4B09-ACF2-3A9AC6FA0A9B}" type="presParOf" srcId="{C32B3416-8123-4BD1-A9DC-3AEE29BE94A3}" destId="{41793B40-D928-4EDB-942F-29B88D4EFAA6}" srcOrd="1" destOrd="0" presId="urn:microsoft.com/office/officeart/2005/8/layout/hierarchy1"/>
    <dgm:cxn modelId="{3ADF9F87-8C57-41C0-93AC-729DAAA77DAC}" type="presParOf" srcId="{78027735-D809-4278-8873-D69D92B0CEC7}" destId="{5CA8613E-DF02-4E2D-A40E-62335F7CED2B}" srcOrd="2" destOrd="0" presId="urn:microsoft.com/office/officeart/2005/8/layout/hierarchy1"/>
    <dgm:cxn modelId="{84B9F204-C33D-463C-89CA-3D7A08B48060}" type="presParOf" srcId="{78027735-D809-4278-8873-D69D92B0CEC7}" destId="{2512352D-2DCD-498B-B0F1-D39E4B899D2E}" srcOrd="3" destOrd="0" presId="urn:microsoft.com/office/officeart/2005/8/layout/hierarchy1"/>
    <dgm:cxn modelId="{CBD53494-5694-4078-8AB5-1166E952C9B3}" type="presParOf" srcId="{2512352D-2DCD-498B-B0F1-D39E4B899D2E}" destId="{00E13377-51C9-495D-815D-330C196592C4}" srcOrd="0" destOrd="0" presId="urn:microsoft.com/office/officeart/2005/8/layout/hierarchy1"/>
    <dgm:cxn modelId="{5D5921D0-A037-49DE-9564-6B6380036C32}" type="presParOf" srcId="{00E13377-51C9-495D-815D-330C196592C4}" destId="{C57F7D28-F83D-4968-AD27-F59903853FDD}" srcOrd="0" destOrd="0" presId="urn:microsoft.com/office/officeart/2005/8/layout/hierarchy1"/>
    <dgm:cxn modelId="{5784AFA7-9F20-4AAB-BC18-5625640673F0}" type="presParOf" srcId="{00E13377-51C9-495D-815D-330C196592C4}" destId="{592D79CB-7601-418B-B49D-081B0AEEE75F}" srcOrd="1" destOrd="0" presId="urn:microsoft.com/office/officeart/2005/8/layout/hierarchy1"/>
    <dgm:cxn modelId="{44DC265B-E285-44AD-AF20-28D8260179EA}" type="presParOf" srcId="{2512352D-2DCD-498B-B0F1-D39E4B899D2E}" destId="{DE28CA3D-E544-4D43-A4B3-0898C541F3F7}" srcOrd="1" destOrd="0" presId="urn:microsoft.com/office/officeart/2005/8/layout/hierarchy1"/>
    <dgm:cxn modelId="{C7BDDB2D-E494-452C-9FC2-EDB9EBF19F68}" type="presParOf" srcId="{78027735-D809-4278-8873-D69D92B0CEC7}" destId="{8E385C11-387C-4E2D-8253-0053C20597D1}" srcOrd="4" destOrd="0" presId="urn:microsoft.com/office/officeart/2005/8/layout/hierarchy1"/>
    <dgm:cxn modelId="{7BFFE509-0DB4-4824-B9A1-75B153649753}" type="presParOf" srcId="{78027735-D809-4278-8873-D69D92B0CEC7}" destId="{850E8AB1-D6E7-49C6-98F2-C89698E64283}" srcOrd="5" destOrd="0" presId="urn:microsoft.com/office/officeart/2005/8/layout/hierarchy1"/>
    <dgm:cxn modelId="{20CBA936-E666-4881-A569-C96985545099}" type="presParOf" srcId="{850E8AB1-D6E7-49C6-98F2-C89698E64283}" destId="{6FF083BC-7576-4AB6-9434-AA3575AABAA0}" srcOrd="0" destOrd="0" presId="urn:microsoft.com/office/officeart/2005/8/layout/hierarchy1"/>
    <dgm:cxn modelId="{F7F6990E-CB7C-45B5-87FC-D3C902A114D3}" type="presParOf" srcId="{6FF083BC-7576-4AB6-9434-AA3575AABAA0}" destId="{2011C0AA-DE10-4AF6-80F7-1A66A67AAFA9}" srcOrd="0" destOrd="0" presId="urn:microsoft.com/office/officeart/2005/8/layout/hierarchy1"/>
    <dgm:cxn modelId="{D72AA786-8111-4BB7-B39D-68F01D0AB1A6}" type="presParOf" srcId="{6FF083BC-7576-4AB6-9434-AA3575AABAA0}" destId="{30556AB9-8C17-4245-8AFF-625805DF9416}" srcOrd="1" destOrd="0" presId="urn:microsoft.com/office/officeart/2005/8/layout/hierarchy1"/>
    <dgm:cxn modelId="{7A3CC7C4-E781-43EC-BEE8-5AD389E07E2F}" type="presParOf" srcId="{850E8AB1-D6E7-49C6-98F2-C89698E64283}" destId="{2168E6B1-1452-42ED-8966-23651D1C1511}" srcOrd="1" destOrd="0" presId="urn:microsoft.com/office/officeart/2005/8/layout/hierarchy1"/>
    <dgm:cxn modelId="{30B6E524-8833-4273-9F60-1CF1CC10FC9F}" type="presParOf" srcId="{78027735-D809-4278-8873-D69D92B0CEC7}" destId="{A702717D-FE58-4513-89F0-AE4BC11E0F95}" srcOrd="6" destOrd="0" presId="urn:microsoft.com/office/officeart/2005/8/layout/hierarchy1"/>
    <dgm:cxn modelId="{9CC8B9E1-A428-4A6E-BC3B-8ACA9EAA51F1}" type="presParOf" srcId="{78027735-D809-4278-8873-D69D92B0CEC7}" destId="{86FF050C-3E01-42F4-9F03-D7526B797388}" srcOrd="7" destOrd="0" presId="urn:microsoft.com/office/officeart/2005/8/layout/hierarchy1"/>
    <dgm:cxn modelId="{573548B7-DBEF-4863-A0EB-C89D0BFBD901}" type="presParOf" srcId="{86FF050C-3E01-42F4-9F03-D7526B797388}" destId="{D971C3F1-A286-4678-A2C6-360E2ACD93D8}" srcOrd="0" destOrd="0" presId="urn:microsoft.com/office/officeart/2005/8/layout/hierarchy1"/>
    <dgm:cxn modelId="{02100855-D121-47F3-AC8B-88402E36ECA7}" type="presParOf" srcId="{D971C3F1-A286-4678-A2C6-360E2ACD93D8}" destId="{C9D90F26-AD23-480D-BD93-FA5D1C68FEA3}" srcOrd="0" destOrd="0" presId="urn:microsoft.com/office/officeart/2005/8/layout/hierarchy1"/>
    <dgm:cxn modelId="{0B4D392B-ED0C-420E-83EF-3E8D8CA314BB}" type="presParOf" srcId="{D971C3F1-A286-4678-A2C6-360E2ACD93D8}" destId="{BF8B7B90-44F6-4712-9FC6-64E478448CF5}" srcOrd="1" destOrd="0" presId="urn:microsoft.com/office/officeart/2005/8/layout/hierarchy1"/>
    <dgm:cxn modelId="{ACE7E963-48EE-4F92-A0E8-49F97169A35E}" type="presParOf" srcId="{86FF050C-3E01-42F4-9F03-D7526B797388}" destId="{A7E5B1AA-3ECB-4290-BAAA-88407CC92EF2}" srcOrd="1" destOrd="0" presId="urn:microsoft.com/office/officeart/2005/8/layout/hierarchy1"/>
    <dgm:cxn modelId="{C9824E9C-5636-4B76-B00E-B3C2020AB15F}" type="presParOf" srcId="{78027735-D809-4278-8873-D69D92B0CEC7}" destId="{D5E3E390-89E6-4DDA-A2E5-0BC9567B7212}" srcOrd="8" destOrd="0" presId="urn:microsoft.com/office/officeart/2005/8/layout/hierarchy1"/>
    <dgm:cxn modelId="{420D11E3-6797-406F-81BF-D38801F7790B}" type="presParOf" srcId="{78027735-D809-4278-8873-D69D92B0CEC7}" destId="{68F0B99A-E15F-4B09-8761-677CE7C69BC0}" srcOrd="9" destOrd="0" presId="urn:microsoft.com/office/officeart/2005/8/layout/hierarchy1"/>
    <dgm:cxn modelId="{751DBBFF-341E-4CD7-BDB4-17621544CECB}" type="presParOf" srcId="{68F0B99A-E15F-4B09-8761-677CE7C69BC0}" destId="{99AEE978-9F7B-43DD-8A00-56BF4F814A34}" srcOrd="0" destOrd="0" presId="urn:microsoft.com/office/officeart/2005/8/layout/hierarchy1"/>
    <dgm:cxn modelId="{C11B7C52-539F-4E9D-8DBA-43D9580E0A86}" type="presParOf" srcId="{99AEE978-9F7B-43DD-8A00-56BF4F814A34}" destId="{5E3E2B8E-E319-45F0-9F1C-3EA87C4BD1A9}" srcOrd="0" destOrd="0" presId="urn:microsoft.com/office/officeart/2005/8/layout/hierarchy1"/>
    <dgm:cxn modelId="{C8B4D0C7-A69B-4CC6-9C58-F46FC849DED3}" type="presParOf" srcId="{99AEE978-9F7B-43DD-8A00-56BF4F814A34}" destId="{AB6CA5AF-ABA2-4A64-BB11-14477C9F6A2D}" srcOrd="1" destOrd="0" presId="urn:microsoft.com/office/officeart/2005/8/layout/hierarchy1"/>
    <dgm:cxn modelId="{A271D3AA-E499-4BAF-9832-45EAF7C53BE0}" type="presParOf" srcId="{68F0B99A-E15F-4B09-8761-677CE7C69BC0}" destId="{5094186A-E5C6-44F7-9A3F-61EC620D3E13}" srcOrd="1" destOrd="0" presId="urn:microsoft.com/office/officeart/2005/8/layout/hierarchy1"/>
    <dgm:cxn modelId="{C16EFB05-E20A-4048-8592-FA9829EBF0CC}" type="presParOf" srcId="{78027735-D809-4278-8873-D69D92B0CEC7}" destId="{D9F814ED-CC62-472D-A5AD-B0DCE43C19DF}" srcOrd="10" destOrd="0" presId="urn:microsoft.com/office/officeart/2005/8/layout/hierarchy1"/>
    <dgm:cxn modelId="{375160AB-75EC-44D2-8A47-875FA88F57D2}" type="presParOf" srcId="{78027735-D809-4278-8873-D69D92B0CEC7}" destId="{FC1DCF31-AC38-4C92-924A-A8588455CB07}" srcOrd="11" destOrd="0" presId="urn:microsoft.com/office/officeart/2005/8/layout/hierarchy1"/>
    <dgm:cxn modelId="{B707F09B-C8CC-4594-87E2-F2AD08D3C7E8}" type="presParOf" srcId="{FC1DCF31-AC38-4C92-924A-A8588455CB07}" destId="{09704BDA-5AB3-4EB5-A938-84132DD99051}" srcOrd="0" destOrd="0" presId="urn:microsoft.com/office/officeart/2005/8/layout/hierarchy1"/>
    <dgm:cxn modelId="{0374A5A2-5C13-4307-A020-F57B225671B7}" type="presParOf" srcId="{09704BDA-5AB3-4EB5-A938-84132DD99051}" destId="{8E2A593B-DB3C-4923-BA61-12F2F9C4DF10}" srcOrd="0" destOrd="0" presId="urn:microsoft.com/office/officeart/2005/8/layout/hierarchy1"/>
    <dgm:cxn modelId="{1DC5BDD7-4239-4886-BD1C-0FE96CE36435}" type="presParOf" srcId="{09704BDA-5AB3-4EB5-A938-84132DD99051}" destId="{9DA32543-7B76-40B8-8400-E7D7FD19B779}" srcOrd="1" destOrd="0" presId="urn:microsoft.com/office/officeart/2005/8/layout/hierarchy1"/>
    <dgm:cxn modelId="{B0E751E5-522B-49A7-8623-82FA968411A0}" type="presParOf" srcId="{FC1DCF31-AC38-4C92-924A-A8588455CB07}" destId="{6C77E4EE-34B6-4C82-BC5B-E2DEB824711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814ED-CC62-472D-A5AD-B0DCE43C19DF}">
      <dsp:nvSpPr>
        <dsp:cNvPr id="0" name=""/>
        <dsp:cNvSpPr/>
      </dsp:nvSpPr>
      <dsp:spPr>
        <a:xfrm>
          <a:off x="4500450" y="2818926"/>
          <a:ext cx="3908278" cy="374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251"/>
              </a:lnTo>
              <a:lnTo>
                <a:pt x="3908278" y="255251"/>
              </a:lnTo>
              <a:lnTo>
                <a:pt x="3908278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3E390-89E6-4DDA-A2E5-0BC9567B7212}">
      <dsp:nvSpPr>
        <dsp:cNvPr id="0" name=""/>
        <dsp:cNvSpPr/>
      </dsp:nvSpPr>
      <dsp:spPr>
        <a:xfrm>
          <a:off x="4500450" y="2818926"/>
          <a:ext cx="2414523" cy="374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251"/>
              </a:lnTo>
              <a:lnTo>
                <a:pt x="2414523" y="255251"/>
              </a:lnTo>
              <a:lnTo>
                <a:pt x="2414523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2717D-FE58-4513-89F0-AE4BC11E0F95}">
      <dsp:nvSpPr>
        <dsp:cNvPr id="0" name=""/>
        <dsp:cNvSpPr/>
      </dsp:nvSpPr>
      <dsp:spPr>
        <a:xfrm>
          <a:off x="4500450" y="2818926"/>
          <a:ext cx="867365" cy="374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251"/>
              </a:lnTo>
              <a:lnTo>
                <a:pt x="867365" y="255251"/>
              </a:lnTo>
              <a:lnTo>
                <a:pt x="867365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385C11-387C-4E2D-8253-0053C20597D1}">
      <dsp:nvSpPr>
        <dsp:cNvPr id="0" name=""/>
        <dsp:cNvSpPr/>
      </dsp:nvSpPr>
      <dsp:spPr>
        <a:xfrm>
          <a:off x="3793735" y="2818926"/>
          <a:ext cx="706714" cy="374559"/>
        </a:xfrm>
        <a:custGeom>
          <a:avLst/>
          <a:gdLst/>
          <a:ahLst/>
          <a:cxnLst/>
          <a:rect l="0" t="0" r="0" b="0"/>
          <a:pathLst>
            <a:path>
              <a:moveTo>
                <a:pt x="706714" y="0"/>
              </a:moveTo>
              <a:lnTo>
                <a:pt x="706714" y="255251"/>
              </a:lnTo>
              <a:lnTo>
                <a:pt x="0" y="255251"/>
              </a:lnTo>
              <a:lnTo>
                <a:pt x="0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A8613E-DF02-4E2D-A40E-62335F7CED2B}">
      <dsp:nvSpPr>
        <dsp:cNvPr id="0" name=""/>
        <dsp:cNvSpPr/>
      </dsp:nvSpPr>
      <dsp:spPr>
        <a:xfrm>
          <a:off x="2219655" y="2818926"/>
          <a:ext cx="2280795" cy="374559"/>
        </a:xfrm>
        <a:custGeom>
          <a:avLst/>
          <a:gdLst/>
          <a:ahLst/>
          <a:cxnLst/>
          <a:rect l="0" t="0" r="0" b="0"/>
          <a:pathLst>
            <a:path>
              <a:moveTo>
                <a:pt x="2280795" y="0"/>
              </a:moveTo>
              <a:lnTo>
                <a:pt x="2280795" y="255251"/>
              </a:lnTo>
              <a:lnTo>
                <a:pt x="0" y="255251"/>
              </a:lnTo>
              <a:lnTo>
                <a:pt x="0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C1652-E189-4B0E-949F-1BD1D2C74042}">
      <dsp:nvSpPr>
        <dsp:cNvPr id="0" name=""/>
        <dsp:cNvSpPr/>
      </dsp:nvSpPr>
      <dsp:spPr>
        <a:xfrm>
          <a:off x="645574" y="2818926"/>
          <a:ext cx="3854876" cy="374559"/>
        </a:xfrm>
        <a:custGeom>
          <a:avLst/>
          <a:gdLst/>
          <a:ahLst/>
          <a:cxnLst/>
          <a:rect l="0" t="0" r="0" b="0"/>
          <a:pathLst>
            <a:path>
              <a:moveTo>
                <a:pt x="3854876" y="0"/>
              </a:moveTo>
              <a:lnTo>
                <a:pt x="3854876" y="255251"/>
              </a:lnTo>
              <a:lnTo>
                <a:pt x="0" y="255251"/>
              </a:lnTo>
              <a:lnTo>
                <a:pt x="0" y="37455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DA6843-6F14-488C-9C70-BE8E09BA5BF3}">
      <dsp:nvSpPr>
        <dsp:cNvPr id="0" name=""/>
        <dsp:cNvSpPr/>
      </dsp:nvSpPr>
      <dsp:spPr>
        <a:xfrm>
          <a:off x="3118293" y="1186020"/>
          <a:ext cx="2764314" cy="163290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1E1AD2-5DEF-4FAE-9AD5-3178B58012DF}">
      <dsp:nvSpPr>
        <dsp:cNvPr id="0" name=""/>
        <dsp:cNvSpPr/>
      </dsp:nvSpPr>
      <dsp:spPr>
        <a:xfrm>
          <a:off x="3261391" y="1321963"/>
          <a:ext cx="2764314" cy="16329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2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مراكز تواجد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2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 السفن العمانية</a:t>
          </a:r>
          <a:endParaRPr lang="en-GB" sz="32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3309217" y="1369789"/>
        <a:ext cx="2668662" cy="1537253"/>
      </dsp:txXfrm>
    </dsp:sp>
    <dsp:sp modelId="{F344392C-B686-4D71-8955-48B3B533624F}">
      <dsp:nvSpPr>
        <dsp:cNvPr id="0" name=""/>
        <dsp:cNvSpPr/>
      </dsp:nvSpPr>
      <dsp:spPr>
        <a:xfrm>
          <a:off x="1632" y="3193485"/>
          <a:ext cx="1287884" cy="27858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C6C6F-6E96-4484-A723-F4B3AC784962}">
      <dsp:nvSpPr>
        <dsp:cNvPr id="0" name=""/>
        <dsp:cNvSpPr/>
      </dsp:nvSpPr>
      <dsp:spPr>
        <a:xfrm>
          <a:off x="144730" y="3329428"/>
          <a:ext cx="1287884" cy="27858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البحر </a:t>
          </a:r>
          <a:r>
            <a:rPr lang="ar-OM" sz="3400" b="1" kern="1200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الاحمر</a:t>
          </a:r>
          <a:endParaRPr lang="en-GB" sz="3400" b="1" kern="1200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sp:txBody>
      <dsp:txXfrm>
        <a:off x="182451" y="3367149"/>
        <a:ext cx="1212442" cy="2710391"/>
      </dsp:txXfrm>
    </dsp:sp>
    <dsp:sp modelId="{C57F7D28-F83D-4968-AD27-F59903853FDD}">
      <dsp:nvSpPr>
        <dsp:cNvPr id="0" name=""/>
        <dsp:cNvSpPr/>
      </dsp:nvSpPr>
      <dsp:spPr>
        <a:xfrm>
          <a:off x="1575713" y="3193485"/>
          <a:ext cx="1287884" cy="27858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D79CB-7601-418B-B49D-081B0AEEE75F}">
      <dsp:nvSpPr>
        <dsp:cNvPr id="0" name=""/>
        <dsp:cNvSpPr/>
      </dsp:nvSpPr>
      <dsp:spPr>
        <a:xfrm>
          <a:off x="1718811" y="3329428"/>
          <a:ext cx="1287884" cy="2785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الخليج العربي</a:t>
          </a:r>
          <a:endParaRPr lang="en-GB" sz="3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1756532" y="3367149"/>
        <a:ext cx="1212442" cy="2710399"/>
      </dsp:txXfrm>
    </dsp:sp>
    <dsp:sp modelId="{2011C0AA-DE10-4AF6-80F7-1A66A67AAFA9}">
      <dsp:nvSpPr>
        <dsp:cNvPr id="0" name=""/>
        <dsp:cNvSpPr/>
      </dsp:nvSpPr>
      <dsp:spPr>
        <a:xfrm>
          <a:off x="3149793" y="3193485"/>
          <a:ext cx="1287884" cy="28719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56AB9-8C17-4245-8AFF-625805DF9416}">
      <dsp:nvSpPr>
        <dsp:cNvPr id="0" name=""/>
        <dsp:cNvSpPr/>
      </dsp:nvSpPr>
      <dsp:spPr>
        <a:xfrm>
          <a:off x="3292892" y="3329428"/>
          <a:ext cx="1287884" cy="28719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جنوب شرق </a:t>
          </a:r>
          <a:r>
            <a:rPr lang="ar-OM" sz="3400" b="1" kern="1200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اسيا</a:t>
          </a:r>
          <a:r>
            <a:rPr lang="ar-OM" sz="3400" b="1" kern="1200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 و الصين</a:t>
          </a:r>
          <a:endParaRPr lang="en-GB" sz="3400" b="1" kern="1200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sp:txBody>
      <dsp:txXfrm>
        <a:off x="3330613" y="3367149"/>
        <a:ext cx="1212442" cy="2796465"/>
      </dsp:txXfrm>
    </dsp:sp>
    <dsp:sp modelId="{C9D90F26-AD23-480D-BD93-FA5D1C68FEA3}">
      <dsp:nvSpPr>
        <dsp:cNvPr id="0" name=""/>
        <dsp:cNvSpPr/>
      </dsp:nvSpPr>
      <dsp:spPr>
        <a:xfrm>
          <a:off x="4723874" y="3193485"/>
          <a:ext cx="1287884" cy="29287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8B7B90-44F6-4712-9FC6-64E478448CF5}">
      <dsp:nvSpPr>
        <dsp:cNvPr id="0" name=""/>
        <dsp:cNvSpPr/>
      </dsp:nvSpPr>
      <dsp:spPr>
        <a:xfrm>
          <a:off x="4866972" y="3329428"/>
          <a:ext cx="1287884" cy="29287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الهندي</a:t>
          </a:r>
          <a:endParaRPr lang="en-GB" sz="3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4904693" y="3367149"/>
        <a:ext cx="1212442" cy="2853270"/>
      </dsp:txXfrm>
    </dsp:sp>
    <dsp:sp modelId="{5E3E2B8E-E319-45F0-9F1C-3EA87C4BD1A9}">
      <dsp:nvSpPr>
        <dsp:cNvPr id="0" name=""/>
        <dsp:cNvSpPr/>
      </dsp:nvSpPr>
      <dsp:spPr>
        <a:xfrm>
          <a:off x="6297955" y="3193485"/>
          <a:ext cx="1234037" cy="298551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CA5AF-ABA2-4A64-BB11-14477C9F6A2D}">
      <dsp:nvSpPr>
        <dsp:cNvPr id="0" name=""/>
        <dsp:cNvSpPr/>
      </dsp:nvSpPr>
      <dsp:spPr>
        <a:xfrm>
          <a:off x="6441053" y="3329428"/>
          <a:ext cx="1234037" cy="29855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ساحل شرقي </a:t>
          </a:r>
          <a:r>
            <a:rPr lang="ar-OM" sz="3400" b="1" kern="1200" cap="none" spc="0" dirty="0" err="1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rPr>
            <a:t>افريقيا</a:t>
          </a:r>
          <a:endParaRPr lang="en-GB" sz="3400" b="1" kern="1200" cap="none" spc="0" dirty="0">
            <a:ln>
              <a:prstDash val="solid"/>
            </a:ln>
            <a:gradFill rotWithShape="1">
              <a:gsLst>
                <a:gs pos="0">
                  <a:schemeClr val="accent4">
                    <a:tint val="70000"/>
                    <a:satMod val="200000"/>
                  </a:schemeClr>
                </a:gs>
                <a:gs pos="40000">
                  <a:schemeClr val="accent4">
                    <a:tint val="90000"/>
                    <a:satMod val="130000"/>
                  </a:schemeClr>
                </a:gs>
                <a:gs pos="50000">
                  <a:schemeClr val="accent4">
                    <a:tint val="90000"/>
                    <a:satMod val="130000"/>
                  </a:schemeClr>
                </a:gs>
                <a:gs pos="68000">
                  <a:schemeClr val="accent4">
                    <a:tint val="90000"/>
                    <a:satMod val="130000"/>
                  </a:schemeClr>
                </a:gs>
                <a:gs pos="100000">
                  <a:schemeClr val="accent4">
                    <a:tint val="70000"/>
                    <a:satMod val="200000"/>
                  </a:schemeClr>
                </a:gs>
              </a:gsLst>
              <a:lin ang="5400000"/>
            </a:gradFill>
            <a:effectLst>
              <a:outerShdw blurRad="88000" dist="50800" dir="5040000" algn="tl">
                <a:schemeClr val="accent4">
                  <a:tint val="80000"/>
                  <a:satMod val="250000"/>
                  <a:alpha val="45000"/>
                </a:schemeClr>
              </a:outerShdw>
            </a:effectLst>
          </a:endParaRPr>
        </a:p>
      </dsp:txBody>
      <dsp:txXfrm>
        <a:off x="6477197" y="3365572"/>
        <a:ext cx="1161749" cy="2913228"/>
      </dsp:txXfrm>
    </dsp:sp>
    <dsp:sp modelId="{8E2A593B-DB3C-4923-BA61-12F2F9C4DF10}">
      <dsp:nvSpPr>
        <dsp:cNvPr id="0" name=""/>
        <dsp:cNvSpPr/>
      </dsp:nvSpPr>
      <dsp:spPr>
        <a:xfrm>
          <a:off x="7818189" y="3193485"/>
          <a:ext cx="1181079" cy="289945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A32543-7B76-40B8-8400-E7D7FD19B779}">
      <dsp:nvSpPr>
        <dsp:cNvPr id="0" name=""/>
        <dsp:cNvSpPr/>
      </dsp:nvSpPr>
      <dsp:spPr>
        <a:xfrm>
          <a:off x="7961287" y="3329428"/>
          <a:ext cx="1181079" cy="2899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OM" sz="3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ساحل عمان</a:t>
          </a:r>
          <a:endParaRPr lang="en-GB" sz="3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7995880" y="3364021"/>
        <a:ext cx="1111893" cy="2830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EFDB1-4870-425E-BEFD-0C131DC205E1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82597-D97E-45DF-A9FE-FB4706CDB31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2827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GB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GB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5CF84-719A-47F3-B9A2-4CF97D37042A}" type="datetimeFigureOut">
              <a:rPr lang="en-US" smtClean="0"/>
              <a:pPr/>
              <a:t>4/15/2014</a:t>
            </a:fld>
            <a:endParaRPr lang="en-GB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C460D-E7F8-45B1-A7FE-4A87F0B2A7F8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slide" Target="slide24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صورة 3" descr="2423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مستدير الزوايا 4"/>
          <p:cNvSpPr/>
          <p:nvPr/>
        </p:nvSpPr>
        <p:spPr>
          <a:xfrm>
            <a:off x="1057228" y="314169"/>
            <a:ext cx="6715172" cy="2643206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مستطيل 6"/>
          <p:cNvSpPr/>
          <p:nvPr/>
        </p:nvSpPr>
        <p:spPr>
          <a:xfrm>
            <a:off x="1807327" y="507833"/>
            <a:ext cx="521497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شبكة الطرق </a:t>
            </a:r>
            <a:r>
              <a:rPr lang="ar-OM" sz="6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OM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الموانئ </a:t>
            </a:r>
            <a:r>
              <a:rPr lang="ar-OM" sz="6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OM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السلع</a:t>
            </a:r>
            <a:endParaRPr lang="ar-SA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صورة 8" descr="718887_24414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52794">
            <a:off x="277740" y="3153992"/>
            <a:ext cx="3071834" cy="235745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 descr="oman_trade_history_map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3153992"/>
            <a:ext cx="2101649" cy="2101649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صورة 10" descr="big20111110427RN609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51342">
            <a:off x="5845139" y="3400152"/>
            <a:ext cx="2928926" cy="1951115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432023" y="5568623"/>
            <a:ext cx="540871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OM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إعداد الطالبتين: فاطمة الغيثي و نور الغريبي</a:t>
            </a:r>
          </a:p>
          <a:p>
            <a:pPr algn="r" rtl="1"/>
            <a:r>
              <a:rPr lang="ar-OM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الصف:التاسع ( 3)</a:t>
            </a:r>
          </a:p>
          <a:p>
            <a:pPr algn="r" rtl="1"/>
            <a:r>
              <a:rPr lang="ar-OM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إشراف:أ. نعيمة الغيثي</a:t>
            </a:r>
            <a:endParaRPr lang="ar-OM" sz="24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green-waves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مستطيل 4"/>
          <p:cNvSpPr/>
          <p:nvPr/>
        </p:nvSpPr>
        <p:spPr>
          <a:xfrm>
            <a:off x="2071670" y="214290"/>
            <a:ext cx="5143536" cy="857256"/>
          </a:xfrm>
          <a:prstGeom prst="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1214422"/>
            <a:ext cx="8286808" cy="2500330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مستطيل 6"/>
          <p:cNvSpPr/>
          <p:nvPr/>
        </p:nvSpPr>
        <p:spPr>
          <a:xfrm>
            <a:off x="2214546" y="214290"/>
            <a:ext cx="4878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مينـــــــاء صـــــــــور</a:t>
            </a:r>
            <a:endParaRPr lang="ar-SA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572000" y="1285860"/>
            <a:ext cx="38170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OM" sz="3600" b="1" dirty="0" smtClean="0">
                <a:ln/>
                <a:solidFill>
                  <a:schemeClr val="accent3"/>
                </a:solidFill>
              </a:rPr>
              <a:t>ماذا </a:t>
            </a:r>
            <a:r>
              <a:rPr lang="ar-OM" sz="3600" b="1" dirty="0" err="1" smtClean="0">
                <a:ln/>
                <a:solidFill>
                  <a:schemeClr val="accent3"/>
                </a:solidFill>
              </a:rPr>
              <a:t>اهمية</a:t>
            </a:r>
            <a:r>
              <a:rPr lang="ar-OM" sz="3600" b="1" dirty="0" smtClean="0">
                <a:ln/>
                <a:solidFill>
                  <a:schemeClr val="accent3"/>
                </a:solidFill>
              </a:rPr>
              <a:t> ميناء صور؟؟</a:t>
            </a:r>
            <a:endParaRPr lang="ar-SA" sz="3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143108" y="1714488"/>
            <a:ext cx="62504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يمثل عقدة المواصلات البحرية في العصور القديمة والإسلامية </a:t>
            </a:r>
          </a:p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وحتى الاكتشافات الجغرافية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500166" y="2428868"/>
            <a:ext cx="6926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OM" sz="3600" b="1" dirty="0" smtClean="0">
                <a:ln/>
                <a:solidFill>
                  <a:schemeClr val="accent3"/>
                </a:solidFill>
              </a:rPr>
              <a:t>ما هي الموانئ التي ارتبط بها ميناء صور؟؟</a:t>
            </a:r>
            <a:endParaRPr lang="ar-SA" sz="3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357818" y="3000372"/>
            <a:ext cx="24913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ميناءي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مصيرة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قلهات</a:t>
            </a:r>
            <a:endParaRPr lang="ar-SA" sz="24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" name="صورة 17" descr="2865499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53995">
            <a:off x="5072066" y="3714752"/>
            <a:ext cx="3571900" cy="2857519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صورة 18" descr="3758803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887">
            <a:off x="714348" y="3857628"/>
            <a:ext cx="3812457" cy="2474285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Yellow-Background-Wallpap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26" cy="6858000"/>
          </a:xfrm>
        </p:spPr>
      </p:pic>
      <p:sp>
        <p:nvSpPr>
          <p:cNvPr id="5" name="مستطيل 4"/>
          <p:cNvSpPr/>
          <p:nvPr/>
        </p:nvSpPr>
        <p:spPr>
          <a:xfrm>
            <a:off x="2071670" y="214290"/>
            <a:ext cx="5143536" cy="85725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785786" y="1357298"/>
            <a:ext cx="7786742" cy="4429156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مستطيل 6"/>
          <p:cNvSpPr/>
          <p:nvPr/>
        </p:nvSpPr>
        <p:spPr>
          <a:xfrm>
            <a:off x="2643174" y="214290"/>
            <a:ext cx="3786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مينـــــــاء مسقط</a:t>
            </a:r>
            <a:endParaRPr lang="ar-S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142976" y="1357298"/>
            <a:ext cx="72571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ما النتيجة المترتبة من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احاطة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الجبال بمسقط؟؟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357686" y="1857364"/>
            <a:ext cx="34083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جعلتها في عزلة عن داخلية عمان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928662" y="2214554"/>
            <a:ext cx="7375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ما هي الخدمات التي </a:t>
            </a:r>
            <a:r>
              <a:rPr lang="ar-OM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كان ميناء مسقط يقدمها؟؟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785918" y="2857496"/>
            <a:ext cx="64075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كان محطة تجارية للتزود بالمياه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راحة المسافرين وتبادل السلع</a:t>
            </a:r>
            <a:endParaRPr lang="ar-SA" sz="24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143240" y="3286124"/>
            <a:ext cx="51828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متى ظهرت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اهمية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ميناء مسقط؟؟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842076" y="3857628"/>
            <a:ext cx="200728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منذ العصر الحديث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357686" y="4214818"/>
            <a:ext cx="3793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ما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اهمية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ميناء مسقط؟؟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286380" y="4786322"/>
            <a:ext cx="28344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يعتبر محطة تجارية بحرية.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download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  <p:sp>
        <p:nvSpPr>
          <p:cNvPr id="9" name="مستطيل مستدير الزوايا 8"/>
          <p:cNvSpPr/>
          <p:nvPr/>
        </p:nvSpPr>
        <p:spPr>
          <a:xfrm>
            <a:off x="500034" y="714356"/>
            <a:ext cx="8001056" cy="5214974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صورة 6" descr="DSC_0964_opt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609" y="3357562"/>
            <a:ext cx="4599096" cy="3090018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 descr="economy.38886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19481">
            <a:off x="4932302" y="650623"/>
            <a:ext cx="3823786" cy="2445919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 descr="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94808">
            <a:off x="408587" y="550288"/>
            <a:ext cx="3720636" cy="2689489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Blue-Abstract-Wallpap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26" cy="6858000"/>
          </a:xfrm>
        </p:spPr>
      </p:pic>
      <p:sp>
        <p:nvSpPr>
          <p:cNvPr id="5" name="مستطيل 4"/>
          <p:cNvSpPr/>
          <p:nvPr/>
        </p:nvSpPr>
        <p:spPr>
          <a:xfrm>
            <a:off x="2071670" y="214290"/>
            <a:ext cx="5143536" cy="85725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1214422"/>
            <a:ext cx="8286808" cy="5429288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مستطيل 6"/>
          <p:cNvSpPr/>
          <p:nvPr/>
        </p:nvSpPr>
        <p:spPr>
          <a:xfrm>
            <a:off x="2214546" y="214290"/>
            <a:ext cx="48141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مينـــــــاء صحـــــــار</a:t>
            </a:r>
            <a:endParaRPr lang="ar-S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71538" y="1357298"/>
            <a:ext cx="69589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ما هي المعلومات التي تم معرفتها عن صحار من مختلف المصادر؟؟؟</a:t>
            </a:r>
            <a:endParaRPr lang="ar-SA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71868" y="1714488"/>
            <a:ext cx="46987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1- </a:t>
            </a:r>
            <a:r>
              <a:rPr lang="ar-OM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اهمية</a:t>
            </a:r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صحار  </a:t>
            </a:r>
          </a:p>
          <a:p>
            <a:pPr algn="r"/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2-مدى تنوع تجارة صحار </a:t>
            </a:r>
            <a:r>
              <a:rPr lang="ar-OM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تراثها </a:t>
            </a:r>
            <a:r>
              <a:rPr lang="ar-OM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نشاطها 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357686" y="2428868"/>
            <a:ext cx="38363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ما </a:t>
            </a:r>
            <a:r>
              <a:rPr lang="ar-OM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اهمية</a:t>
            </a:r>
            <a:r>
              <a:rPr lang="ar-OM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ميناء صحار؟؟</a:t>
            </a:r>
            <a:endParaRPr lang="ar-SA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428992" y="3000372"/>
            <a:ext cx="47836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يعتبر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اعمر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مكان في دار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الاسلام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و قصبة عمان</a:t>
            </a:r>
          </a:p>
          <a:p>
            <a:pPr algn="ctr"/>
            <a:r>
              <a:rPr lang="ar-OM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اصبحت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مقر للعديد من </a:t>
            </a:r>
            <a:r>
              <a:rPr lang="ar-OM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الاثرياء</a:t>
            </a:r>
            <a:endParaRPr lang="ar-OM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اصبحت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خزانة تجارة المحيط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الخليج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عمان</a:t>
            </a:r>
          </a:p>
          <a:p>
            <a:pPr algn="ctr"/>
            <a:endParaRPr lang="ar-SA" sz="24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929058" y="4143380"/>
            <a:ext cx="43364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ما هي </a:t>
            </a:r>
            <a:r>
              <a:rPr lang="ar-OM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اهم</a:t>
            </a:r>
            <a:r>
              <a:rPr lang="ar-OM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موارد صحار ؟؟</a:t>
            </a:r>
            <a:endParaRPr lang="ar-SA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143636" y="4786322"/>
            <a:ext cx="205537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المعادن </a:t>
            </a:r>
            <a:r>
              <a:rPr lang="ar-OM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النحاس </a:t>
            </a:r>
          </a:p>
          <a:p>
            <a:pPr algn="ctr"/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المنتجات الزراعية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2643174" y="5500702"/>
            <a:ext cx="56220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ما هي العملة المتداولة في صحار؟؟</a:t>
            </a:r>
            <a:endParaRPr lang="ar-SA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715140" y="6000768"/>
            <a:ext cx="15007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الدينار الذهبي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download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  <p:sp>
        <p:nvSpPr>
          <p:cNvPr id="9" name="مستطيل مستدير الزوايا 8"/>
          <p:cNvSpPr/>
          <p:nvPr/>
        </p:nvSpPr>
        <p:spPr>
          <a:xfrm>
            <a:off x="500034" y="714356"/>
            <a:ext cx="8001056" cy="5214974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صورة 7" descr="economy.3888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00372"/>
            <a:ext cx="4960961" cy="3621503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 descr="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85728"/>
            <a:ext cx="5072098" cy="3389853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1" name="صورة 10" descr="الامبراطورية العمانية في عهد السيد سعيد بن سلطا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user\AppData\Local\Microsoft\Windows\Temporary Internet Files\Content.IE5\7QIF1HF7\MC90038384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785926"/>
            <a:ext cx="778514" cy="76695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444E-6 1.16559E-6 C -0.00052 0.02336 0.00053 0.04672 -0.00156 0.06984 C -0.00208 0.0747 -0.00763 0.0821 -0.00763 0.0821 C -0.00815 0.08649 -0.00868 0.09713 -0.01076 0.10245 C -0.01249 0.10685 -0.01562 0.11031 -0.01683 0.11494 C -0.021 0.13136 -0.02569 0.14778 -0.03072 0.16397 C -0.03437 0.19241 -0.04513 0.20375 -0.05989 0.2234 C -0.06284 0.22734 -0.06753 0.22826 -0.07065 0.23173 C -0.07916 0.24098 -0.08767 0.25023 -0.09687 0.25833 C -0.10555 0.27521 -0.11961 0.27868 -0.13385 0.27868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صورة 42" descr="242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5830" y="0"/>
            <a:ext cx="9829830" cy="6858000"/>
          </a:xfrm>
          <a:prstGeom prst="rect">
            <a:avLst/>
          </a:prstGeom>
        </p:spPr>
      </p:pic>
      <p:sp>
        <p:nvSpPr>
          <p:cNvPr id="44" name="مستطيل مستدير الزوايا 43"/>
          <p:cNvSpPr/>
          <p:nvPr/>
        </p:nvSpPr>
        <p:spPr>
          <a:xfrm>
            <a:off x="5643570" y="2714620"/>
            <a:ext cx="3286148" cy="3286148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thanwya.com_1290161805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42974" y="-15727"/>
            <a:ext cx="6072198" cy="687372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رابط كسهم مستقيم 7"/>
          <p:cNvCxnSpPr/>
          <p:nvPr/>
        </p:nvCxnSpPr>
        <p:spPr>
          <a:xfrm rot="10800000">
            <a:off x="5072066" y="3071810"/>
            <a:ext cx="264320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>
            <a:off x="4572000" y="371475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0800000">
            <a:off x="4429124" y="4000504"/>
            <a:ext cx="314327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rot="10800000">
            <a:off x="4286248" y="4357694"/>
            <a:ext cx="35719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 rot="10800000">
            <a:off x="4500562" y="4214818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rot="10800000">
            <a:off x="4929190" y="5572140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رابط كسهم مستقيم 22"/>
          <p:cNvCxnSpPr/>
          <p:nvPr/>
        </p:nvCxnSpPr>
        <p:spPr>
          <a:xfrm rot="10800000">
            <a:off x="4286248" y="5072074"/>
            <a:ext cx="307183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" name="رابط كسهم مستقيم 24"/>
          <p:cNvCxnSpPr/>
          <p:nvPr/>
        </p:nvCxnSpPr>
        <p:spPr>
          <a:xfrm rot="10800000">
            <a:off x="4857752" y="4786322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مستطيل 26"/>
          <p:cNvSpPr/>
          <p:nvPr/>
        </p:nvSpPr>
        <p:spPr>
          <a:xfrm>
            <a:off x="7572396" y="2786058"/>
            <a:ext cx="12987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مقديشو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6072198" y="3286124"/>
            <a:ext cx="11769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ماليندي</a:t>
            </a:r>
            <a:endParaRPr lang="ar-SA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572396" y="3571876"/>
            <a:ext cx="12186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ممباسا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7858148" y="4214818"/>
            <a:ext cx="8274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كلوة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7358082" y="4857760"/>
            <a:ext cx="15103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موزمبيق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6286512" y="3786190"/>
            <a:ext cx="10759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زنجبار</a:t>
            </a:r>
            <a:endParaRPr lang="ar-SA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6000760" y="4429132"/>
            <a:ext cx="15359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جزر القمر</a:t>
            </a:r>
            <a:endParaRPr lang="ar-SA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5857884" y="5214950"/>
            <a:ext cx="12795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مدغشقر</a:t>
            </a:r>
            <a:endParaRPr lang="ar-SA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5857884" y="928670"/>
            <a:ext cx="2786082" cy="1571636"/>
          </a:xfrm>
          <a:prstGeom prst="roundRect">
            <a:avLst/>
          </a:prstGeom>
          <a:gradFill flip="none" rotWithShape="1">
            <a:gsLst>
              <a:gs pos="0">
                <a:srgbClr val="CC0000">
                  <a:shade val="30000"/>
                  <a:satMod val="115000"/>
                </a:srgbClr>
              </a:gs>
              <a:gs pos="50000">
                <a:srgbClr val="CC0000">
                  <a:shade val="67500"/>
                  <a:satMod val="115000"/>
                </a:srgbClr>
              </a:gs>
              <a:gs pos="100000">
                <a:srgbClr val="CC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مستطيل 45"/>
          <p:cNvSpPr/>
          <p:nvPr/>
        </p:nvSpPr>
        <p:spPr>
          <a:xfrm>
            <a:off x="6000760" y="1000108"/>
            <a:ext cx="255871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حددي موانئ الساحل</a:t>
            </a:r>
          </a:p>
          <a:p>
            <a:pPr algn="ctr"/>
            <a:r>
              <a:rPr lang="ar-SA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شرقي </a:t>
            </a:r>
            <a:r>
              <a:rPr lang="ar-SA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افريقيا</a:t>
            </a:r>
            <a:r>
              <a:rPr lang="ar-SA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ar-SA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على الخريطة؟</a:t>
            </a:r>
            <a:endParaRPr lang="ar-SA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45" grpId="0" animBg="1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166203b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  <p:sp>
        <p:nvSpPr>
          <p:cNvPr id="5" name="مستطيل 4"/>
          <p:cNvSpPr/>
          <p:nvPr/>
        </p:nvSpPr>
        <p:spPr>
          <a:xfrm>
            <a:off x="1357290" y="214290"/>
            <a:ext cx="6429420" cy="857256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5"/>
          <p:cNvSpPr/>
          <p:nvPr/>
        </p:nvSpPr>
        <p:spPr>
          <a:xfrm>
            <a:off x="1357290" y="214290"/>
            <a:ext cx="6585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موانئ ساحل </a:t>
            </a:r>
            <a:r>
              <a:rPr lang="ar-SA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افريقيا</a:t>
            </a:r>
            <a:r>
              <a:rPr lang="ar-S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الشرقي</a:t>
            </a:r>
            <a:endParaRPr lang="ar-SA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00034" y="1214422"/>
            <a:ext cx="8286808" cy="5429288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مستطيل 7"/>
          <p:cNvSpPr/>
          <p:nvPr/>
        </p:nvSpPr>
        <p:spPr>
          <a:xfrm>
            <a:off x="3286116" y="1285860"/>
            <a:ext cx="505939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اهم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السلع المتبادلة في ميناء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ممباسا</a:t>
            </a:r>
            <a:r>
              <a:rPr lang="ar-OM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؟؟؟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572264" y="1714488"/>
            <a:ext cx="13516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الذهب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العاج</a:t>
            </a:r>
            <a:endParaRPr lang="ar-SA" sz="2000" b="1" dirty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857620" y="2000240"/>
            <a:ext cx="45223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 هو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اجمل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ميناء في شرقي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افريقيا</a:t>
            </a:r>
            <a:r>
              <a:rPr lang="ar-OM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715140" y="2428868"/>
            <a:ext cx="12987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ميناء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ماليندي</a:t>
            </a:r>
            <a:endParaRPr lang="ar-SA" sz="2000" b="1" dirty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286248" y="2786058"/>
            <a:ext cx="40414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متى ظهرت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اهمية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ميناء زنجبار؟؟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143372" y="3286124"/>
            <a:ext cx="39581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في عهد السيد سعيد بن سلطان بعد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ان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اتخذها </a:t>
            </a:r>
          </a:p>
          <a:p>
            <a:pPr algn="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عاصمة شرق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افريقيا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(1832م)</a:t>
            </a:r>
            <a:endParaRPr lang="ar-OM" sz="2000" b="1" dirty="0" smtClean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357818" y="3929066"/>
            <a:ext cx="29931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اهمية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ميناء زنجبار؟؟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71868" y="4357694"/>
            <a:ext cx="45528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1- واحد من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اهم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مراكز تجارة المحيط الهندي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العالم</a:t>
            </a:r>
          </a:p>
          <a:p>
            <a:pPr algn="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 مستودع التجارة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افريقيا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اسيا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ar-SA" sz="2000" b="1" dirty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786314" y="4929198"/>
            <a:ext cx="35349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عددي موانئ شرقي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افريقيا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1428728" y="5357826"/>
            <a:ext cx="690926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ميناء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ماليندي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وممباسا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وزنجبار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وكلوة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ومقديشو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وموزمبيق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وجزر القمر ومدغشقر</a:t>
            </a:r>
            <a:endParaRPr lang="ar-SA" sz="2000" b="1" dirty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786182" y="5643578"/>
            <a:ext cx="46185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 هي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اهم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سلع موانئ شرقي </a:t>
            </a:r>
            <a:r>
              <a:rPr lang="ar-SA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افريقيا</a:t>
            </a:r>
            <a:r>
              <a:rPr lang="ar-SA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؟؟</a:t>
            </a:r>
            <a:endParaRPr lang="ar-SA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857884" y="6072206"/>
            <a:ext cx="21243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الذهب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العاج </a:t>
            </a:r>
            <a:r>
              <a:rPr lang="ar-SA" sz="2000" b="1" dirty="0" err="1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</a:t>
            </a:r>
            <a:r>
              <a:rPr lang="ar-SA" sz="2000" b="1" dirty="0" smtClean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الجلود</a:t>
            </a:r>
            <a:endParaRPr lang="ar-SA" sz="2000" b="1" dirty="0">
              <a:ln w="1905">
                <a:solidFill>
                  <a:srgbClr val="00B050"/>
                </a:solidFill>
              </a:ln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1" name="صورة 10" descr="الامبراطورية العمانية في عهد السيد سعيد بن سلطا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user\AppData\Local\Microsoft\Windows\Temporary Internet Files\Content.IE5\7QIF1HF7\MC90038384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500438"/>
            <a:ext cx="778514" cy="7669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83071E-6 C 0.00712 -0.00093 0.0191 -0.00093 0.02622 -0.00625 C 0.03733 -0.01434 0.04827 -0.02752 0.06007 -0.03284 C 0.06233 -0.04163 0.06059 -0.03839 0.06771 -0.0451 C 0.07222 -0.04926 0.07761 -0.05204 0.0816 -0.05736 C 0.09653 -0.07725 0.08924 -0.07308 0.1 -0.07794 C 0.10677 -0.0865 0.11077 -0.09737 0.1184 -0.10454 C 0.12084 -0.11078 0.1224 -0.12003 0.12622 -0.12512 C 0.12795 -0.12743 0.13056 -0.12859 0.13229 -0.13113 C 0.1382 -0.13992 0.14149 -0.15148 0.14774 -0.15981 C 0.15399 -0.16813 0.15851 -0.17623 0.16459 -0.18455 C 0.16806 -0.19774 0.16337 -0.18294 0.17084 -0.19681 C 0.17552 -0.20583 0.18004 -0.21601 0.18455 -0.22549 C 0.18715 -0.23104 0.19236 -0.24191 0.19236 -0.24191 C 0.19601 -0.2611 0.19254 -0.2544 0.2 -0.26434 C 0.20174 -0.27105 0.20764 -0.28284 0.20764 -0.28284 C 0.20868 -0.29302 0.21007 -0.30181 0.21233 -0.31152 C 0.21719 -0.3321 0.21702 -0.32331 0.21702 -0.3321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oman_history_trade_africa_map1_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858016" cy="6858016"/>
          </a:xfrm>
        </p:spPr>
      </p:pic>
      <p:sp>
        <p:nvSpPr>
          <p:cNvPr id="20" name="مستطيل مستدير الزوايا 19"/>
          <p:cNvSpPr/>
          <p:nvPr/>
        </p:nvSpPr>
        <p:spPr>
          <a:xfrm>
            <a:off x="2143108" y="1142984"/>
            <a:ext cx="4572032" cy="1285884"/>
          </a:xfrm>
          <a:prstGeom prst="roundRect">
            <a:avLst/>
          </a:prstGeom>
          <a:solidFill>
            <a:srgbClr val="FF0984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رابط كسهم مستقيم 9"/>
          <p:cNvCxnSpPr>
            <a:stCxn id="21" idx="2"/>
          </p:cNvCxnSpPr>
          <p:nvPr/>
        </p:nvCxnSpPr>
        <p:spPr>
          <a:xfrm rot="5400000">
            <a:off x="2014546" y="2427825"/>
            <a:ext cx="1058299" cy="3725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5400000">
            <a:off x="2857488" y="2285992"/>
            <a:ext cx="107157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rot="5400000">
            <a:off x="3321835" y="2250273"/>
            <a:ext cx="128588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0800000" flipV="1">
            <a:off x="3714744" y="2071678"/>
            <a:ext cx="1928826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مستطيل 20"/>
          <p:cNvSpPr/>
          <p:nvPr/>
        </p:nvSpPr>
        <p:spPr>
          <a:xfrm>
            <a:off x="2143108" y="1500174"/>
            <a:ext cx="11737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جــوادر</a:t>
            </a:r>
            <a:endParaRPr lang="ar-SA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357554" y="1500174"/>
            <a:ext cx="7328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ديبل</a:t>
            </a:r>
            <a:endParaRPr lang="ar-SA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4429124" y="1500174"/>
            <a:ext cx="6014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ديو</a:t>
            </a:r>
            <a:endParaRPr lang="ar-SA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286380" y="1500174"/>
            <a:ext cx="11432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كجرات</a:t>
            </a:r>
            <a:endParaRPr lang="ar-SA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285720" y="4429132"/>
            <a:ext cx="2857520" cy="2143140"/>
          </a:xfrm>
          <a:prstGeom prst="roundRect">
            <a:avLst>
              <a:gd name="adj" fmla="val 6165"/>
            </a:avLst>
          </a:prstGeom>
          <a:solidFill>
            <a:srgbClr val="FF993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مستطيل 28"/>
          <p:cNvSpPr/>
          <p:nvPr/>
        </p:nvSpPr>
        <p:spPr>
          <a:xfrm>
            <a:off x="214282" y="4500570"/>
            <a:ext cx="2901756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حددي موانئ الساحل</a:t>
            </a:r>
          </a:p>
          <a:p>
            <a:pPr algn="ctr"/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الهندي</a:t>
            </a:r>
          </a:p>
          <a:p>
            <a:pPr algn="ctr"/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على الخريطة</a:t>
            </a:r>
          </a:p>
          <a:p>
            <a:pPr algn="ctr"/>
            <a:r>
              <a:rPr lang="ar-S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؟؟</a:t>
            </a:r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؟</a:t>
            </a:r>
            <a:endParaRPr lang="ar-SA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2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9" name="عنصر نائب للمحتوى 3" descr="2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</p:spPr>
      </p:pic>
      <p:sp>
        <p:nvSpPr>
          <p:cNvPr id="10" name="مستطيل مستدير الزوايا 9"/>
          <p:cNvSpPr/>
          <p:nvPr/>
        </p:nvSpPr>
        <p:spPr>
          <a:xfrm>
            <a:off x="857224" y="357166"/>
            <a:ext cx="7786742" cy="2643206"/>
          </a:xfrm>
          <a:prstGeom prst="roundRect">
            <a:avLst/>
          </a:prstGeom>
          <a:solidFill>
            <a:srgbClr val="FFFF99"/>
          </a:solidFill>
          <a:ln>
            <a:solidFill>
              <a:srgbClr val="3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مستطيل 10"/>
          <p:cNvSpPr/>
          <p:nvPr/>
        </p:nvSpPr>
        <p:spPr>
          <a:xfrm>
            <a:off x="5286380" y="500042"/>
            <a:ext cx="28007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ما هي الموانئ</a:t>
            </a:r>
            <a:endParaRPr lang="ar-SA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14414" y="1285860"/>
            <a:ext cx="72152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الميناء عبارة عن منشئة ساحلية تتكون من مرفأ أو أكثر ، تقام على سواحل أو شواطئ البحار </a:t>
            </a:r>
            <a:r>
              <a:rPr lang="ar-SA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أوالمحيطات</a:t>
            </a:r>
            <a:r>
              <a:rPr lang="ar-S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، </a:t>
            </a:r>
            <a:r>
              <a:rPr lang="ar-SA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أوالأنهار</a:t>
            </a:r>
            <a:r>
              <a:rPr lang="ar-S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، </a:t>
            </a:r>
            <a:r>
              <a:rPr lang="ar-SA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أوالبحيرات</a:t>
            </a:r>
            <a:r>
              <a:rPr lang="ar-S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، يتم فيها عمليات تفريغ </a:t>
            </a:r>
            <a:r>
              <a:rPr lang="ar-SA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</a:t>
            </a:r>
            <a:r>
              <a:rPr lang="ar-S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تحميل السفن بالبضائع أو الركاب وتحتوي الموانئ على الرافعات والأرصفة والمخازن للسفن .</a:t>
            </a:r>
            <a:endParaRPr lang="ar-SA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صورة 12" descr="BIN2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1308">
            <a:off x="5214942" y="3786190"/>
            <a:ext cx="2999203" cy="1997468"/>
          </a:xfrm>
          <a:prstGeom prst="rect">
            <a:avLst/>
          </a:prstGeom>
          <a:ln w="38100" cap="sq">
            <a:solidFill>
              <a:srgbClr val="32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صورة 13" descr="port-of-mia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1058">
            <a:off x="897091" y="3675376"/>
            <a:ext cx="3653018" cy="2428868"/>
          </a:xfrm>
          <a:prstGeom prst="rect">
            <a:avLst/>
          </a:prstGeom>
          <a:ln w="38100" cap="sq">
            <a:solidFill>
              <a:srgbClr val="32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166203b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1428728" y="214290"/>
            <a:ext cx="6143668" cy="857256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5"/>
          <p:cNvSpPr/>
          <p:nvPr/>
        </p:nvSpPr>
        <p:spPr>
          <a:xfrm>
            <a:off x="2000232" y="214290"/>
            <a:ext cx="4769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موانئ ساحل الهندي</a:t>
            </a:r>
            <a:endParaRPr lang="ar-SA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00034" y="1214422"/>
            <a:ext cx="8286808" cy="5429288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مستطيل 7"/>
          <p:cNvSpPr/>
          <p:nvPr/>
        </p:nvSpPr>
        <p:spPr>
          <a:xfrm>
            <a:off x="1000100" y="1357298"/>
            <a:ext cx="729398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ما هو الميناء الذي يعتبر </a:t>
            </a:r>
            <a:r>
              <a:rPr lang="ar-S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اهم</a:t>
            </a:r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ميناء في </a:t>
            </a:r>
            <a:r>
              <a:rPr lang="ar-S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اقليم</a:t>
            </a:r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السند </a:t>
            </a:r>
            <a:r>
              <a:rPr lang="ar-S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و</a:t>
            </a:r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منفذ لسلع الدكن</a:t>
            </a:r>
            <a:r>
              <a:rPr lang="ar-OM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؟؟؟</a:t>
            </a:r>
            <a:endParaRPr lang="ar-S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785468" y="1714488"/>
            <a:ext cx="11384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ميناء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الديبل</a:t>
            </a:r>
            <a:endParaRPr lang="ar-S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785918" y="2000240"/>
            <a:ext cx="63498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مع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اي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تجارة ارتبط ميناء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كجرات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و ما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اهم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صادراته؟؟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928794" y="2500306"/>
            <a:ext cx="61125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التجارة العربية ,اشتهر بتصدير نبتات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محاصيل الهند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الثياب المطرزة</a:t>
            </a:r>
            <a:endParaRPr lang="ar-S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429256" y="2928934"/>
            <a:ext cx="25186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ما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همية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ميناء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ديو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؟؟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85786" y="3357562"/>
            <a:ext cx="72731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اهتم بتجارة التوابل ,و شجعت السلطات  الميناء قدوم التجار العرب ,و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اكرمت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وفادتهم.</a:t>
            </a:r>
            <a:endParaRPr lang="ar-OM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000364" y="3857628"/>
            <a:ext cx="50561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ما هي صادرات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و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مستوردات ميناء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ديبل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؟؟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857884" y="4286256"/>
            <a:ext cx="22765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صادرات :سلع السند</a:t>
            </a:r>
          </a:p>
          <a:p>
            <a:pPr algn="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مستوردات:خيول العربية</a:t>
            </a:r>
            <a:endParaRPr lang="ar-S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214942" y="5000636"/>
            <a:ext cx="27975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اين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يقع ميناء </a:t>
            </a:r>
            <a:r>
              <a:rPr lang="ar-S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جوادر</a:t>
            </a: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؟؟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4143372" y="5429264"/>
            <a:ext cx="39388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بين الخليج العربي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ساحل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ميلبار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و </a:t>
            </a:r>
            <a:r>
              <a:rPr lang="ar-S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كجرات</a:t>
            </a:r>
            <a:r>
              <a:rPr lang="ar-S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ar-SA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1" name="صورة 10" descr="الامبراطورية العمانية في عهد السيد سعيد بن سلطا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user\AppData\Local\Microsoft\Windows\Temporary Internet Files\Content.IE5\7QIF1HF7\MC90038384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142984"/>
            <a:ext cx="778514" cy="76695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9417E-6 C 0.00382 0.01965 0.00851 0.04902 0.01701 0.06544 C 0.0184 0.0784 0.01858 0.09065 0.02309 0.10245 C 0.02483 0.12118 0.0283 0.13806 0.0401 0.14939 C 0.04462 0.15865 0.04826 0.16836 0.05382 0.17622 C 0.05746 0.19079 0.05503 0.18501 0.06007 0.19449 C 0.06337 0.2079 0.06962 0.22178 0.07535 0.23358 C 0.07639 0.23566 0.07865 0.23589 0.08003 0.23751 C 0.08524 0.24352 0.09028 0.25 0.09549 0.25601 C 0.10781 0.27058 0.1191 0.2863 0.13542 0.29301 C 0.14201 0.29579 0.16111 0.29671 0.16458 0.29694 C 0.18507 0.29625 0.20573 0.29671 0.22621 0.29509 C 0.23628 0.29417 0.23976 0.28931 0.24774 0.28469 C 0.25069 0.28307 0.25694 0.28075 0.25694 0.28075 C 0.2625 0.2759 0.26892 0.27127 0.27535 0.26827 C 0.2783 0.26457 0.2809 0.2604 0.28472 0.25809 C 0.29705 0.25069 0.29097 0.2574 0.29549 0.25208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East Asia Ma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5103" y="-571528"/>
            <a:ext cx="9249103" cy="6286544"/>
          </a:xfrm>
        </p:spPr>
      </p:pic>
      <p:sp>
        <p:nvSpPr>
          <p:cNvPr id="19" name="مستطيل مستدير الزوايا 18"/>
          <p:cNvSpPr/>
          <p:nvPr/>
        </p:nvSpPr>
        <p:spPr>
          <a:xfrm>
            <a:off x="1857356" y="5572116"/>
            <a:ext cx="5000660" cy="1071594"/>
          </a:xfrm>
          <a:prstGeom prst="roundRect">
            <a:avLst/>
          </a:prstGeom>
          <a:solidFill>
            <a:srgbClr val="FFC0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8" name="رابط كسهم مستقيم 7"/>
          <p:cNvCxnSpPr/>
          <p:nvPr/>
        </p:nvCxnSpPr>
        <p:spPr>
          <a:xfrm rot="5400000" flipH="1" flipV="1">
            <a:off x="3215472" y="5214950"/>
            <a:ext cx="1213652" cy="72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5400000" flipH="1" flipV="1">
            <a:off x="2464579" y="4464851"/>
            <a:ext cx="1643074" cy="10001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6200000" flipV="1">
            <a:off x="3286116" y="4071942"/>
            <a:ext cx="2714644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6200000" flipV="1">
            <a:off x="3857620" y="3429000"/>
            <a:ext cx="3214710" cy="15001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مستطيل 19"/>
          <p:cNvSpPr/>
          <p:nvPr/>
        </p:nvSpPr>
        <p:spPr>
          <a:xfrm>
            <a:off x="2071670" y="5929330"/>
            <a:ext cx="13244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سومطرة</a:t>
            </a:r>
            <a:endParaRPr lang="ar-S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28992" y="5929330"/>
            <a:ext cx="7761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مالقا</a:t>
            </a:r>
            <a:endParaRPr lang="ar-S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357686" y="5572140"/>
            <a:ext cx="113364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جزيرة </a:t>
            </a:r>
          </a:p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هينان</a:t>
            </a:r>
            <a:endParaRPr lang="ar-S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5786446" y="5857892"/>
            <a:ext cx="9268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خانفو</a:t>
            </a:r>
            <a:endParaRPr lang="ar-S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5929322" y="785794"/>
            <a:ext cx="2857520" cy="2143140"/>
          </a:xfrm>
          <a:prstGeom prst="roundRect">
            <a:avLst>
              <a:gd name="adj" fmla="val 6165"/>
            </a:avLst>
          </a:prstGeom>
          <a:solidFill>
            <a:srgbClr val="66FF3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مستطيل 24"/>
          <p:cNvSpPr/>
          <p:nvPr/>
        </p:nvSpPr>
        <p:spPr>
          <a:xfrm>
            <a:off x="5929322" y="785794"/>
            <a:ext cx="285752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حددي موانئ جنوب شرق </a:t>
            </a:r>
            <a:r>
              <a:rPr lang="ar-SA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اسيا</a:t>
            </a:r>
            <a:r>
              <a:rPr lang="ar-S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و الصين</a:t>
            </a:r>
            <a:endParaRPr lang="ar-SA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على الخريطة</a:t>
            </a:r>
          </a:p>
          <a:p>
            <a:pPr algn="ctr"/>
            <a:r>
              <a:rPr lang="ar-S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؟؟</a:t>
            </a:r>
            <a:r>
              <a:rPr lang="ar-SA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؟</a:t>
            </a:r>
            <a:endParaRPr lang="ar-SA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 animBg="1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166203b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857224" y="214290"/>
            <a:ext cx="7643866" cy="857256"/>
          </a:xfrm>
          <a:prstGeom prst="rect">
            <a:avLst/>
          </a:prstGeom>
          <a:gradFill flip="none" rotWithShape="1">
            <a:gsLst>
              <a:gs pos="0">
                <a:srgbClr val="FF6699">
                  <a:tint val="66000"/>
                  <a:satMod val="160000"/>
                </a:srgbClr>
              </a:gs>
              <a:gs pos="50000">
                <a:srgbClr val="FF6699">
                  <a:tint val="44500"/>
                  <a:satMod val="160000"/>
                </a:srgbClr>
              </a:gs>
              <a:gs pos="100000">
                <a:srgbClr val="FF6699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5"/>
          <p:cNvSpPr/>
          <p:nvPr/>
        </p:nvSpPr>
        <p:spPr>
          <a:xfrm>
            <a:off x="928662" y="214290"/>
            <a:ext cx="7585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glow rad="101600">
                    <a:srgbClr val="FF6699">
                      <a:alpha val="6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موانئ جنوب شرق </a:t>
            </a:r>
            <a:r>
              <a:rPr lang="ar-SA" sz="5400" b="1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glow rad="101600">
                    <a:srgbClr val="FF6699">
                      <a:alpha val="6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اسيا</a:t>
            </a:r>
            <a:r>
              <a:rPr lang="ar-SA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glow rad="101600">
                    <a:srgbClr val="FF6699">
                      <a:alpha val="6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و الصين</a:t>
            </a:r>
            <a:endParaRPr lang="ar-SA" sz="5400" b="1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6699"/>
              </a:solidFill>
              <a:effectLst>
                <a:glow rad="101600">
                  <a:srgbClr val="FF6699">
                    <a:alpha val="60000"/>
                  </a:srgb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928662" y="1714488"/>
            <a:ext cx="7500990" cy="3571900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مستطيل 7"/>
          <p:cNvSpPr/>
          <p:nvPr/>
        </p:nvSpPr>
        <p:spPr>
          <a:xfrm>
            <a:off x="3929058" y="1857364"/>
            <a:ext cx="39148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اهم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المحطات في هذا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الاقليم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؟؟</a:t>
            </a:r>
            <a:endParaRPr lang="ar-S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142976" y="2357430"/>
            <a:ext cx="66111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جزيرة </a:t>
            </a:r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سومطرة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و </a:t>
            </a:r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مالقاو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جزيرة </a:t>
            </a:r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هنان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الصينية </a:t>
            </a:r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ميناء الزيتون و ميناء </a:t>
            </a:r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خانفو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ar-SA" sz="2000" b="1" dirty="0">
              <a:ln w="12700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rgbClr val="FF66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857356" y="2928934"/>
            <a:ext cx="60436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اهم</a:t>
            </a:r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السلع التي يتم تصديرها من هذه المحطات؟؟</a:t>
            </a:r>
            <a:endParaRPr lang="ar-S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143636" y="3429000"/>
            <a:ext cx="160813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الحرير </a:t>
            </a:r>
          </a:p>
          <a:p>
            <a:pPr algn="ctr"/>
            <a:r>
              <a:rPr lang="ar-SA" sz="2000" b="1" dirty="0" err="1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الاقمشة</a:t>
            </a:r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الفاخرة</a:t>
            </a:r>
          </a:p>
          <a:p>
            <a:pPr algn="ctr"/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المرجان</a:t>
            </a:r>
          </a:p>
          <a:p>
            <a:pPr algn="ctr"/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الصناعات الدقيقة</a:t>
            </a:r>
          </a:p>
          <a:p>
            <a:pPr algn="ctr"/>
            <a:r>
              <a:rPr lang="ar-SA" sz="20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المعادن</a:t>
            </a:r>
            <a:endParaRPr lang="ar-SA" sz="2000" b="1" dirty="0">
              <a:ln w="12700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rgbClr val="FF66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10208" y="860707"/>
            <a:ext cx="4766048" cy="92333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موانئ الخليج العربي</a:t>
            </a:r>
            <a:endParaRPr lang="en-US" sz="54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4" name="Straight Arrow Connector 3"/>
          <p:cNvCxnSpPr>
            <a:stCxn id="2" idx="2"/>
          </p:cNvCxnSpPr>
          <p:nvPr/>
        </p:nvCxnSpPr>
        <p:spPr>
          <a:xfrm flipH="1">
            <a:off x="1217844" y="1784037"/>
            <a:ext cx="3275388" cy="1452934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2" idx="2"/>
          </p:cNvCxnSpPr>
          <p:nvPr/>
        </p:nvCxnSpPr>
        <p:spPr>
          <a:xfrm flipH="1">
            <a:off x="3378084" y="1784037"/>
            <a:ext cx="1115148" cy="159695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" idx="2"/>
          </p:cNvCxnSpPr>
          <p:nvPr/>
        </p:nvCxnSpPr>
        <p:spPr>
          <a:xfrm>
            <a:off x="4493232" y="1784037"/>
            <a:ext cx="1477140" cy="159695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463012" y="1772816"/>
            <a:ext cx="3421356" cy="145293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hlinkClick r:id="rId3" action="ppaction://hlinksldjump"/>
          </p:cNvPr>
          <p:cNvSpPr/>
          <p:nvPr/>
        </p:nvSpPr>
        <p:spPr>
          <a:xfrm>
            <a:off x="5409160" y="3387813"/>
            <a:ext cx="1122423" cy="92333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L-Hotham" pitchFamily="2" charset="-78"/>
              </a:rPr>
              <a:t>هرمز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14" name="Rectangle 13">
            <a:hlinkClick r:id="rId4" action="ppaction://hlinksldjump"/>
          </p:cNvPr>
          <p:cNvSpPr/>
          <p:nvPr/>
        </p:nvSpPr>
        <p:spPr>
          <a:xfrm>
            <a:off x="7308304" y="3280914"/>
            <a:ext cx="1444305" cy="92333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L-Hotham" pitchFamily="2" charset="-78"/>
              </a:rPr>
              <a:t>البصرة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71800" y="3429000"/>
            <a:ext cx="1463862" cy="92333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3155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AL-Hotham" pitchFamily="2" charset="-78"/>
              </a:rPr>
              <a:t>سيراف</a:t>
            </a:r>
            <a:endParaRPr lang="en-US" sz="5400" b="1" cap="none" spc="0" dirty="0">
              <a:ln w="31550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8928" y="3297758"/>
            <a:ext cx="1532792" cy="92333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كاظمة</a:t>
            </a:r>
            <a:endParaRPr lang="en-US" sz="5400" b="1" cap="none" spc="0" dirty="0">
              <a:ln w="3155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76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128" y="476672"/>
            <a:ext cx="3097323" cy="92333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ميناء البصرة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3680" y="1700808"/>
            <a:ext cx="7726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cs typeface="AL-Hotham" pitchFamily="2" charset="-78"/>
              </a:rPr>
              <a:t>استمرت البصرة في دورها المهم تجاريا باعتبارها...؟</a:t>
            </a:r>
          </a:p>
        </p:txBody>
      </p:sp>
      <p:sp>
        <p:nvSpPr>
          <p:cNvPr id="4" name="Rectangle 3"/>
          <p:cNvSpPr/>
          <p:nvPr/>
        </p:nvSpPr>
        <p:spPr>
          <a:xfrm>
            <a:off x="3528284" y="2348880"/>
            <a:ext cx="20874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4400" b="1" dirty="0" smtClean="0">
                <a:ln w="11430"/>
                <a:solidFill>
                  <a:srgbClr val="FFFF1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Hotham" pitchFamily="2" charset="-78"/>
              </a:rPr>
              <a:t>منفذا للعراق</a:t>
            </a:r>
            <a:endParaRPr lang="en-US" sz="4400" b="1" cap="none" spc="0" dirty="0">
              <a:ln w="11430"/>
              <a:solidFill>
                <a:srgbClr val="FFFF1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9808" y="2967335"/>
            <a:ext cx="64443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L-Hotham" pitchFamily="2" charset="-78"/>
              </a:rPr>
              <a:t>في اي عصر ازدهرت بصورة خاصه ؟</a:t>
            </a:r>
            <a:endParaRPr lang="en-US" sz="48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07197" y="3798331"/>
            <a:ext cx="28472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L-Hotham" pitchFamily="2" charset="-78"/>
              </a:rPr>
              <a:t>في العصر العباسي</a:t>
            </a:r>
            <a:endParaRPr lang="en-US" sz="4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L-Hotham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0872" y="4570234"/>
            <a:ext cx="3369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</a:t>
            </a:r>
            <a:r>
              <a:rPr lang="ar-OM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L-Hotham" pitchFamily="2" charset="-78"/>
              </a:rPr>
              <a:t>ين تقع البصرة ؟</a:t>
            </a:r>
            <a:endParaRPr lang="en-US" sz="5400" b="1" cap="none" spc="0" dirty="0">
              <a:ln w="900" cmpd="sng">
                <a:solidFill>
                  <a:schemeClr val="accent1">
                    <a:lumMod val="40000"/>
                    <a:lumOff val="6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AL-Hotham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66645" y="5537590"/>
            <a:ext cx="17283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OM" sz="4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AL-Hotham" pitchFamily="2" charset="-78"/>
              </a:rPr>
              <a:t>في العراق</a:t>
            </a:r>
            <a:endParaRPr lang="en-US" sz="44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AL-Hotha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47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968552" cy="352839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52936"/>
            <a:ext cx="4752528" cy="37776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560" y="5432407"/>
            <a:ext cx="1584176" cy="116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409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0134" y="1074116"/>
            <a:ext cx="2355132" cy="923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cs typeface="B Davat" pitchFamily="2" charset="-78"/>
              </a:rPr>
              <a:t>ميناء هرمز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cs typeface="B Davat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348879"/>
            <a:ext cx="7801094" cy="3693319"/>
          </a:xfrm>
          <a:prstGeom prst="rect">
            <a:avLst/>
          </a:prstGeom>
          <a:solidFill>
            <a:schemeClr val="bg2">
              <a:lumMod val="1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ar-OM" sz="3600" dirty="0" smtClean="0">
                <a:solidFill>
                  <a:srgbClr val="FFFF00"/>
                </a:solidFill>
                <a:cs typeface="DecoType Naskh" pitchFamily="2" charset="-78"/>
              </a:rPr>
              <a:t>مذا تعرفين عن ميناء هرمز ؟؟</a:t>
            </a:r>
          </a:p>
          <a:p>
            <a:pPr algn="ctr"/>
            <a:endParaRPr lang="ar-OM" sz="3600" dirty="0">
              <a:solidFill>
                <a:schemeClr val="bg1"/>
              </a:solidFill>
              <a:cs typeface="DecoType Naskh" pitchFamily="2" charset="-78"/>
            </a:endParaRPr>
          </a:p>
          <a:p>
            <a:pPr algn="ctr"/>
            <a:r>
              <a:rPr lang="ar-OM" sz="3600" dirty="0" smtClean="0">
                <a:solidFill>
                  <a:srgbClr val="FFFF00"/>
                </a:solidFill>
                <a:cs typeface="DecoType Naskh" pitchFamily="2" charset="-78"/>
              </a:rPr>
              <a:t>اصبحت مملكه بحريه مع نهايه العصر ؟؟.....وبدايه العصر؟</a:t>
            </a:r>
          </a:p>
          <a:p>
            <a:pPr algn="ctr"/>
            <a:r>
              <a:rPr lang="ar-OM" sz="3600" dirty="0" smtClean="0">
                <a:solidFill>
                  <a:schemeClr val="bg1"/>
                </a:solidFill>
                <a:cs typeface="DecoType Naskh" pitchFamily="2" charset="-78"/>
              </a:rPr>
              <a:t> </a:t>
            </a:r>
            <a:r>
              <a:rPr lang="ar-OM" sz="3600" dirty="0" smtClean="0">
                <a:solidFill>
                  <a:srgbClr val="FF6699"/>
                </a:solidFill>
                <a:cs typeface="DecoType Naskh" pitchFamily="2" charset="-78"/>
              </a:rPr>
              <a:t>نهايه العصر العباسي وبدايه العصر الحديث</a:t>
            </a:r>
          </a:p>
          <a:p>
            <a:pPr algn="ctr"/>
            <a:r>
              <a:rPr lang="ar-OM" sz="3600" dirty="0" smtClean="0">
                <a:solidFill>
                  <a:srgbClr val="FFFF00"/>
                </a:solidFill>
                <a:cs typeface="DecoType Naskh" pitchFamily="2" charset="-78"/>
              </a:rPr>
              <a:t>متى انتهى دورها ؟؟</a:t>
            </a:r>
          </a:p>
          <a:p>
            <a:pPr algn="ctr"/>
            <a:r>
              <a:rPr lang="ar-OM" sz="3600" dirty="0" smtClean="0">
                <a:solidFill>
                  <a:srgbClr val="FF6699"/>
                </a:solidFill>
                <a:cs typeface="DecoType Naskh" pitchFamily="2" charset="-78"/>
              </a:rPr>
              <a:t>عاد 1622 م </a:t>
            </a:r>
            <a:endParaRPr lang="ar-OM" sz="3600" dirty="0">
              <a:solidFill>
                <a:srgbClr val="FF6699"/>
              </a:solidFill>
              <a:cs typeface="DecoType Naskh" pitchFamily="2" charset="-78"/>
            </a:endParaRPr>
          </a:p>
          <a:p>
            <a:pPr algn="ctr"/>
            <a:endParaRPr lang="en-US" dirty="0">
              <a:solidFill>
                <a:schemeClr val="bg1"/>
              </a:solidFill>
              <a:cs typeface="DecoType Nask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8991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83768" y="476672"/>
            <a:ext cx="4504759" cy="92333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موانئ البحر الاحمر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cxnSp>
        <p:nvCxnSpPr>
          <p:cNvPr id="4" name="Straight Arrow Connector 3"/>
          <p:cNvCxnSpPr>
            <a:stCxn id="2" idx="2"/>
          </p:cNvCxnSpPr>
          <p:nvPr/>
        </p:nvCxnSpPr>
        <p:spPr>
          <a:xfrm flipH="1">
            <a:off x="4736147" y="1400002"/>
            <a:ext cx="1" cy="7328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39552" y="2132856"/>
            <a:ext cx="80648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8604448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003048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328083" y="2132856"/>
            <a:ext cx="1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743908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159732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39552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Callout 22"/>
          <p:cNvSpPr/>
          <p:nvPr/>
        </p:nvSpPr>
        <p:spPr>
          <a:xfrm>
            <a:off x="7812360" y="2780928"/>
            <a:ext cx="1080120" cy="1080120"/>
          </a:xfrm>
          <a:prstGeom prst="downArrow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Callout 23"/>
          <p:cNvSpPr/>
          <p:nvPr/>
        </p:nvSpPr>
        <p:spPr>
          <a:xfrm>
            <a:off x="6329008" y="2779401"/>
            <a:ext cx="1080120" cy="1080120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Callout 24"/>
          <p:cNvSpPr/>
          <p:nvPr/>
        </p:nvSpPr>
        <p:spPr>
          <a:xfrm>
            <a:off x="4788024" y="2780928"/>
            <a:ext cx="1080120" cy="1080120"/>
          </a:xfrm>
          <a:prstGeom prst="downArrow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Callout 25"/>
          <p:cNvSpPr/>
          <p:nvPr/>
        </p:nvSpPr>
        <p:spPr>
          <a:xfrm>
            <a:off x="3203848" y="2780928"/>
            <a:ext cx="1080120" cy="1080120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Callout 26"/>
          <p:cNvSpPr/>
          <p:nvPr/>
        </p:nvSpPr>
        <p:spPr>
          <a:xfrm>
            <a:off x="1691680" y="2780928"/>
            <a:ext cx="1080120" cy="1080120"/>
          </a:xfrm>
          <a:prstGeom prst="downArrow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Callout 27"/>
          <p:cNvSpPr/>
          <p:nvPr/>
        </p:nvSpPr>
        <p:spPr>
          <a:xfrm>
            <a:off x="179512" y="2780928"/>
            <a:ext cx="1080120" cy="1080120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858045" y="2708920"/>
            <a:ext cx="9300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جدة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406969" y="2670011"/>
            <a:ext cx="9733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ينبع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90650" y="2708920"/>
            <a:ext cx="10615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املج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198288" y="2854677"/>
            <a:ext cx="11576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سفاجة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547664" y="2810506"/>
            <a:ext cx="13388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القصير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36512" y="2776247"/>
            <a:ext cx="15121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سواكن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38" name="Straight Arrow Connector 37"/>
          <p:cNvCxnSpPr>
            <a:stCxn id="25" idx="2"/>
          </p:cNvCxnSpPr>
          <p:nvPr/>
        </p:nvCxnSpPr>
        <p:spPr>
          <a:xfrm>
            <a:off x="5328084" y="3861048"/>
            <a:ext cx="1188132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4" idx="2"/>
          </p:cNvCxnSpPr>
          <p:nvPr/>
        </p:nvCxnSpPr>
        <p:spPr>
          <a:xfrm>
            <a:off x="6869068" y="3859521"/>
            <a:ext cx="0" cy="50558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3" idx="2"/>
          </p:cNvCxnSpPr>
          <p:nvPr/>
        </p:nvCxnSpPr>
        <p:spPr>
          <a:xfrm flipH="1">
            <a:off x="7308304" y="3861048"/>
            <a:ext cx="1044116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6" idx="2"/>
          </p:cNvCxnSpPr>
          <p:nvPr/>
        </p:nvCxnSpPr>
        <p:spPr>
          <a:xfrm flipH="1">
            <a:off x="3059832" y="3861048"/>
            <a:ext cx="684076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7" idx="2"/>
          </p:cNvCxnSpPr>
          <p:nvPr/>
        </p:nvCxnSpPr>
        <p:spPr>
          <a:xfrm>
            <a:off x="2231740" y="3861048"/>
            <a:ext cx="654752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28" idx="2"/>
          </p:cNvCxnSpPr>
          <p:nvPr/>
        </p:nvCxnSpPr>
        <p:spPr>
          <a:xfrm>
            <a:off x="719572" y="3861048"/>
            <a:ext cx="0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5508104" y="4581128"/>
            <a:ext cx="2448272" cy="1872208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5474293" y="4841865"/>
            <a:ext cx="2554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OM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DecoType Naskh" pitchFamily="2" charset="-78"/>
              </a:rPr>
              <a:t>الساحل الشرقي للبحر الاحمر</a:t>
            </a:r>
            <a:endParaRPr lang="en-US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DecoType Naskh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159732" y="4496053"/>
            <a:ext cx="1908212" cy="1957283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956338" y="4581128"/>
            <a:ext cx="23996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OM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DecoType Naskh" pitchFamily="2" charset="-78"/>
              </a:rPr>
              <a:t>الساحل المصري</a:t>
            </a:r>
            <a:endParaRPr 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DecoType Naskh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16024" y="4574594"/>
            <a:ext cx="1475656" cy="1518702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-92953" y="4996626"/>
            <a:ext cx="20726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OM" sz="4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DecoType Naskh" pitchFamily="2" charset="-78"/>
              </a:rPr>
              <a:t>السودان</a:t>
            </a:r>
            <a:endParaRPr lang="en-US" sz="4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DecoType Nask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191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48064" y="5229200"/>
            <a:ext cx="3638437" cy="954107"/>
          </a:xfrm>
          <a:prstGeom prst="rect">
            <a:avLst/>
          </a:prstGeom>
          <a:solidFill>
            <a:srgbClr val="FFFF19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OM" sz="28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حددي على الخريطة موانئ الخليج العربي و البحر الاحمر</a:t>
            </a:r>
            <a:r>
              <a:rPr lang="ar-OM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en-US" sz="2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7866097" y="1268760"/>
            <a:ext cx="10801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444208" y="1268760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076056" y="476672"/>
            <a:ext cx="7200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427984" y="1304764"/>
            <a:ext cx="504056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691680" y="2060848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835696" y="2492896"/>
            <a:ext cx="36004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267744" y="3276177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51520" y="1664804"/>
            <a:ext cx="288032" cy="396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467544" y="2276872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187624" y="4149080"/>
            <a:ext cx="28803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596336" y="817548"/>
            <a:ext cx="8130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هرمز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97417" y="755993"/>
            <a:ext cx="11256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سيراف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100856" y="179929"/>
            <a:ext cx="11192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البصرة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23558" y="1484784"/>
            <a:ext cx="8851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كاظمة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019713" y="1520788"/>
            <a:ext cx="7697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املج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836270" y="2863644"/>
            <a:ext cx="6815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جدة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215493" y="2168860"/>
            <a:ext cx="7136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ينبع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3172" y="1079158"/>
            <a:ext cx="10486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سفاجة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53367" y="2742203"/>
            <a:ext cx="10342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OM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القصير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59605" y="4725144"/>
            <a:ext cx="9669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سواكن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453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2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786314" cy="6858000"/>
          </a:xfrm>
        </p:spPr>
      </p:pic>
      <p:pic>
        <p:nvPicPr>
          <p:cNvPr id="5" name="عنصر نائب للمحتوى 3" descr="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0"/>
            <a:ext cx="4357686" cy="6858000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642910" y="785794"/>
            <a:ext cx="8001056" cy="1500198"/>
          </a:xfrm>
          <a:prstGeom prst="rect">
            <a:avLst/>
          </a:prstGeom>
          <a:solidFill>
            <a:srgbClr val="66FF3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مستطيل 9"/>
          <p:cNvSpPr/>
          <p:nvPr/>
        </p:nvSpPr>
        <p:spPr>
          <a:xfrm>
            <a:off x="3286116" y="857232"/>
            <a:ext cx="50449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كيف ظهرت شبكة المراكز التجارية؟؟</a:t>
            </a:r>
            <a:endParaRPr lang="ar-SA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928662" y="1357298"/>
            <a:ext cx="764383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بعد أن ظهرت على سواحل المحيط الهندي </a:t>
            </a:r>
            <a:r>
              <a:rPr lang="ar-OM" sz="28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وجزره شبكة متكاملة من الموانئ المرتبطة مع بعضها بطرق ملاحية</a:t>
            </a:r>
            <a:endParaRPr lang="ar-SA" sz="28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1472" y="2428868"/>
            <a:ext cx="8001056" cy="1285884"/>
          </a:xfrm>
          <a:prstGeom prst="rect">
            <a:avLst/>
          </a:prstGeom>
          <a:solidFill>
            <a:srgbClr val="66FF3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428992" y="2357430"/>
            <a:ext cx="49023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ما أهمية الموانئ والطرق البحرية؟؟</a:t>
            </a:r>
            <a:endParaRPr lang="ar-SA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0" y="2786058"/>
            <a:ext cx="835824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OM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1-هي المنفذ والممر لخيرات دولها وأقاليمها</a:t>
            </a:r>
          </a:p>
          <a:p>
            <a:pPr algn="r"/>
            <a:r>
              <a:rPr lang="ar-OM" sz="28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2-المصدر لمناطق الطلب والحاجة لغيرها</a:t>
            </a:r>
            <a:endParaRPr lang="ar-SA" sz="28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71472" y="3929066"/>
            <a:ext cx="8001056" cy="1571636"/>
          </a:xfrm>
          <a:prstGeom prst="rect">
            <a:avLst/>
          </a:prstGeom>
          <a:solidFill>
            <a:srgbClr val="66FF3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مستطيل 15"/>
          <p:cNvSpPr/>
          <p:nvPr/>
        </p:nvSpPr>
        <p:spPr>
          <a:xfrm>
            <a:off x="857224" y="4000504"/>
            <a:ext cx="75071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ما النتيجة المترتبة على كثرة ثروات المحيط الهندي </a:t>
            </a:r>
            <a:r>
              <a:rPr lang="ar-OM" sz="2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و</a:t>
            </a:r>
            <a:r>
              <a:rPr lang="ar-OM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تنوعها؟؟</a:t>
            </a:r>
            <a:endParaRPr lang="ar-SA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857224" y="4500570"/>
            <a:ext cx="764383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28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كثرة الموانئ والطرق التجارية البحرية في المحيط الهندي منذ العصور التاريخية القديمة.</a:t>
            </a:r>
            <a:endParaRPr lang="ar-SA" sz="28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599" y="1196752"/>
            <a:ext cx="6915676" cy="9233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السلع والمحاصيل التجاريه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86778" y="2493056"/>
            <a:ext cx="60853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Davat" pitchFamily="2" charset="-78"/>
              </a:rPr>
              <a:t>بماذا حملت السفن التجاريه العمانيه</a:t>
            </a:r>
            <a:endParaRPr lang="en-US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Davat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15769" y="3356992"/>
            <a:ext cx="50273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DecoType Naskh" pitchFamily="2" charset="-78"/>
              </a:rPr>
              <a:t>تنقسم المنتجات الى قسمين هما ؟</a:t>
            </a:r>
            <a:endParaRPr lang="en-US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DecoType Naskh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04923" y="4321586"/>
            <a:ext cx="46490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Davat" pitchFamily="2" charset="-78"/>
              </a:rPr>
              <a:t>من اهم المنتجات الزراعيه مثل؟</a:t>
            </a:r>
            <a:endParaRPr lang="en-US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Davat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3786" y="5120897"/>
            <a:ext cx="45688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OM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DecoType Naskh" pitchFamily="2" charset="-78"/>
              </a:rPr>
              <a:t>ومن اهم المنتجات المعدنيه مثل</a:t>
            </a:r>
            <a:endParaRPr lang="en-US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DecoType Nask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986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91880" y="476672"/>
            <a:ext cx="2507959" cy="9233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الارز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84176"/>
            <a:ext cx="7380312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471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6666" y="404664"/>
            <a:ext cx="285687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OM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قصب السكر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992888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5856" y="548680"/>
            <a:ext cx="2664296" cy="92333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القطن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151301" cy="505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35678" y="476672"/>
            <a:ext cx="1648208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التوابل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36" y="1772816"/>
            <a:ext cx="7276492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7383" y="476672"/>
            <a:ext cx="2522769" cy="92333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القرنفل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074532" cy="470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5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11642" y="548680"/>
            <a:ext cx="2068195" cy="92333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الاخشاب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20" y="1772816"/>
            <a:ext cx="7143750" cy="466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0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872" y="548680"/>
            <a:ext cx="2232248" cy="923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الحديد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2908"/>
            <a:ext cx="7416824" cy="47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8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84766" y="548680"/>
            <a:ext cx="1574470" cy="923330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spc="100" dirty="0" smtClean="0">
                <a:ln w="18000">
                  <a:solidFill>
                    <a:srgbClr val="FFFF00"/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الذهب</a:t>
            </a:r>
            <a:endParaRPr lang="en-US" sz="5400" b="1" cap="none" spc="100" dirty="0">
              <a:ln w="18000">
                <a:solidFill>
                  <a:srgbClr val="FFFF00"/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70" y="1700808"/>
            <a:ext cx="684610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15497" y="332656"/>
            <a:ext cx="1943161" cy="923330"/>
          </a:xfrm>
          <a:prstGeom prst="rect">
            <a:avLst/>
          </a:prstGeom>
          <a:solidFill>
            <a:srgbClr val="FF0984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OM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السيوف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400961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dark_designs_background-wi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مستطيل 4"/>
          <p:cNvSpPr/>
          <p:nvPr/>
        </p:nvSpPr>
        <p:spPr>
          <a:xfrm>
            <a:off x="1000100" y="357166"/>
            <a:ext cx="7358114" cy="857256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5"/>
          <p:cNvSpPr/>
          <p:nvPr/>
        </p:nvSpPr>
        <p:spPr>
          <a:xfrm>
            <a:off x="1285852" y="500042"/>
            <a:ext cx="68579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 علاقة الموانئ التجارية بحركة التجارة الدولية؟؟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500166" y="1428736"/>
            <a:ext cx="6500858" cy="471490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مستطيل 7"/>
          <p:cNvSpPr/>
          <p:nvPr/>
        </p:nvSpPr>
        <p:spPr>
          <a:xfrm>
            <a:off x="1428728" y="1785926"/>
            <a:ext cx="6657592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2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وضعت أثمن ثروات الطبيعة وأهم سلعها </a:t>
            </a:r>
          </a:p>
          <a:p>
            <a:pPr algn="ctr"/>
            <a:r>
              <a:rPr lang="ar-OM" sz="32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التي تخرج من سواحل </a:t>
            </a:r>
          </a:p>
          <a:p>
            <a:pPr algn="ctr"/>
            <a:r>
              <a:rPr lang="ar-OM" sz="32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المحيط الهندي </a:t>
            </a:r>
            <a:r>
              <a:rPr lang="ar-OM" sz="32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في يد بحارة السفن التي </a:t>
            </a:r>
          </a:p>
          <a:p>
            <a:pPr algn="ctr"/>
            <a:r>
              <a:rPr lang="ar-OM" sz="32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تكون الوسيط والناقل لها من مراكز إنتاجها</a:t>
            </a:r>
          </a:p>
          <a:p>
            <a:pPr algn="ctr"/>
            <a:r>
              <a:rPr lang="ar-OM" sz="32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إلى مناطق طلبه </a:t>
            </a:r>
            <a:r>
              <a:rPr lang="ar-OM" sz="32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وكانت تلك السفن لأهل </a:t>
            </a:r>
          </a:p>
          <a:p>
            <a:pPr algn="ctr"/>
            <a:r>
              <a:rPr lang="ar-OM" sz="32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عمان في غالبيتها ,وشكلت بالتالي سواحل</a:t>
            </a:r>
          </a:p>
          <a:p>
            <a:pPr algn="ctr"/>
            <a:r>
              <a:rPr lang="ar-OM" sz="32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عمان وموانئها قلب تلك الشبكة التجارية البحرية.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3888" y="476672"/>
            <a:ext cx="1722284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الؤلؤ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64" y="1628800"/>
            <a:ext cx="6656288" cy="499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5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45459" y="476672"/>
            <a:ext cx="2090637" cy="923330"/>
          </a:xfrm>
          <a:prstGeom prst="rect">
            <a:avLst/>
          </a:prstGeom>
          <a:solidFill>
            <a:srgbClr val="C0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الياقوت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741682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2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2191" y="1167135"/>
            <a:ext cx="4493539" cy="92333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المؤثرات الحضاريه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6386" y="2724943"/>
            <a:ext cx="75312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400" b="1" dirty="0" smtClean="0">
                <a:ln w="31550" cmpd="sng">
                  <a:solidFill>
                    <a:srgbClr val="FF098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B Davat" pitchFamily="2" charset="-78"/>
              </a:rPr>
              <a:t>مذا كان دور العمانيين في المؤثرات الحضاريه؟</a:t>
            </a:r>
            <a:endParaRPr lang="en-US" sz="4400" b="1" cap="none" spc="0" dirty="0">
              <a:ln w="31550" cmpd="sng">
                <a:solidFill>
                  <a:srgbClr val="FF0984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B Davat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2341" y="3789040"/>
            <a:ext cx="47564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400" b="1" dirty="0" smtClean="0">
                <a:ln w="31550" cmpd="sng">
                  <a:solidFill>
                    <a:srgbClr val="FF0984"/>
                  </a:solidFill>
                  <a:prstDash val="solid"/>
                </a:ln>
                <a:solidFill>
                  <a:srgbClr val="FFFF19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DecoType Naskh" pitchFamily="2" charset="-78"/>
              </a:rPr>
              <a:t>حملت السفن انواع عديدة منها؟</a:t>
            </a:r>
            <a:endParaRPr lang="en-US" sz="4400" b="1" cap="none" spc="0" dirty="0">
              <a:ln w="31550" cmpd="sng">
                <a:solidFill>
                  <a:srgbClr val="FF0984"/>
                </a:solidFill>
                <a:prstDash val="solid"/>
              </a:ln>
              <a:solidFill>
                <a:srgbClr val="FFFF19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DecoType Naskh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4218" y="4918682"/>
            <a:ext cx="55755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400" b="1" cap="none" spc="0" dirty="0" smtClean="0">
                <a:ln w="31550" cmpd="sng">
                  <a:solidFill>
                    <a:srgbClr val="FF098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AL-Hotham" pitchFamily="2" charset="-78"/>
              </a:rPr>
              <a:t>نقلت المؤثرات في عدة مجالات منها؟</a:t>
            </a:r>
            <a:endParaRPr lang="en-US" sz="4400" b="1" cap="none" spc="0" dirty="0">
              <a:ln w="31550" cmpd="sng">
                <a:solidFill>
                  <a:srgbClr val="FF0984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AL-Hotha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00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242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صورة 9" descr="الامبراطورية العمانية في عهد السيد سعيد بن سلطان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مستطيل 6"/>
          <p:cNvSpPr/>
          <p:nvPr/>
        </p:nvSpPr>
        <p:spPr>
          <a:xfrm>
            <a:off x="3214678" y="5572140"/>
            <a:ext cx="4929222" cy="714356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مستطيل 10"/>
          <p:cNvSpPr/>
          <p:nvPr/>
        </p:nvSpPr>
        <p:spPr>
          <a:xfrm>
            <a:off x="3071802" y="5643578"/>
            <a:ext cx="521497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OM" sz="2000" b="1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استخرجي من الخريطة التالية الموانئ التي كانت مراكز رئيسة لتواجد السفن العمانية عبر شبكة الطرق الملاحية </a:t>
            </a:r>
            <a:r>
              <a:rPr lang="ar-OM" sz="2000" b="1" cap="none" spc="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؟؟؟</a:t>
            </a:r>
            <a:endParaRPr lang="ar-SA" sz="2000" b="1" cap="none" spc="0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artworks-000037053663-ff5jfd-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21" cy="6858000"/>
          </a:xfrm>
        </p:spPr>
      </p:pic>
      <p:graphicFrame>
        <p:nvGraphicFramePr>
          <p:cNvPr id="5" name="رسم تخطيطي 4"/>
          <p:cNvGraphicFramePr/>
          <p:nvPr/>
        </p:nvGraphicFramePr>
        <p:xfrm>
          <a:off x="0" y="-642966"/>
          <a:ext cx="9144000" cy="7500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floral-classic-seamless-pattern-vector_34-548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  <p:pic>
        <p:nvPicPr>
          <p:cNvPr id="7" name="صورة 6" descr="الخريطة البيضاء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929454" cy="685800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5" name="مستطيل 4"/>
          <p:cNvSpPr/>
          <p:nvPr/>
        </p:nvSpPr>
        <p:spPr>
          <a:xfrm>
            <a:off x="4357686" y="214290"/>
            <a:ext cx="4500594" cy="107157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5"/>
          <p:cNvSpPr/>
          <p:nvPr/>
        </p:nvSpPr>
        <p:spPr>
          <a:xfrm>
            <a:off x="4214810" y="214290"/>
            <a:ext cx="457203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حددي على الخريطة موانئ</a:t>
            </a:r>
          </a:p>
          <a:p>
            <a:pPr algn="ctr"/>
            <a:r>
              <a:rPr lang="ar-OM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الساحل العماني؟؟</a:t>
            </a:r>
            <a:endParaRPr lang="ar-SA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4143372" y="1500174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شكل بيضاوي 8"/>
          <p:cNvSpPr/>
          <p:nvPr/>
        </p:nvSpPr>
        <p:spPr>
          <a:xfrm>
            <a:off x="6643702" y="2714620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شكل بيضاوي 9"/>
          <p:cNvSpPr/>
          <p:nvPr/>
        </p:nvSpPr>
        <p:spPr>
          <a:xfrm>
            <a:off x="3786182" y="285728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شكل بيضاوي 10"/>
          <p:cNvSpPr/>
          <p:nvPr/>
        </p:nvSpPr>
        <p:spPr>
          <a:xfrm>
            <a:off x="1857356" y="6215082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مستطيل 11"/>
          <p:cNvSpPr/>
          <p:nvPr/>
        </p:nvSpPr>
        <p:spPr>
          <a:xfrm>
            <a:off x="3071802" y="1357298"/>
            <a:ext cx="10919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صحار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43438" y="1785926"/>
            <a:ext cx="10486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مسقط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715008" y="2643182"/>
            <a:ext cx="9492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صور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928662" y="5715016"/>
            <a:ext cx="88517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ظفار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5572132" y="1928802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شكل بيضاوي 16"/>
          <p:cNvSpPr/>
          <p:nvPr/>
        </p:nvSpPr>
        <p:spPr>
          <a:xfrm>
            <a:off x="3786182" y="571480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شكل بيضاوي 17"/>
          <p:cNvSpPr/>
          <p:nvPr/>
        </p:nvSpPr>
        <p:spPr>
          <a:xfrm>
            <a:off x="6000760" y="2143116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شكل بيضاوي 18"/>
          <p:cNvSpPr/>
          <p:nvPr/>
        </p:nvSpPr>
        <p:spPr>
          <a:xfrm>
            <a:off x="2285984" y="6215082"/>
            <a:ext cx="142876" cy="142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مستطيل 19"/>
          <p:cNvSpPr/>
          <p:nvPr/>
        </p:nvSpPr>
        <p:spPr>
          <a:xfrm>
            <a:off x="3286116" y="428604"/>
            <a:ext cx="5774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دبا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786050" y="0"/>
            <a:ext cx="1082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خصب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072066" y="2214554"/>
            <a:ext cx="10599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قريات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357422" y="5715016"/>
            <a:ext cx="1053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مرباط</a:t>
            </a:r>
            <a:endParaRPr lang="ar-SA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عنصر نائب للمحتوى 3" descr="8384026-seamless-classic-indian-flower-dancing-patter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مستطيل 4"/>
          <p:cNvSpPr/>
          <p:nvPr/>
        </p:nvSpPr>
        <p:spPr>
          <a:xfrm>
            <a:off x="2071670" y="214290"/>
            <a:ext cx="5143536" cy="857256"/>
          </a:xfrm>
          <a:prstGeom prst="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1214422"/>
            <a:ext cx="8286808" cy="5429288"/>
          </a:xfrm>
          <a:prstGeom prst="roundRect">
            <a:avLst>
              <a:gd name="adj" fmla="val 7495"/>
            </a:avLst>
          </a:prstGeom>
          <a:gradFill flip="none" rotWithShape="1">
            <a:gsLst>
              <a:gs pos="0">
                <a:srgbClr val="FF6699">
                  <a:shade val="30000"/>
                  <a:satMod val="115000"/>
                </a:srgbClr>
              </a:gs>
              <a:gs pos="50000">
                <a:srgbClr val="FF6699">
                  <a:shade val="67500"/>
                  <a:satMod val="115000"/>
                </a:srgbClr>
              </a:gs>
              <a:gs pos="100000">
                <a:srgbClr val="FF66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مستطيل 6"/>
          <p:cNvSpPr/>
          <p:nvPr/>
        </p:nvSpPr>
        <p:spPr>
          <a:xfrm>
            <a:off x="2214546" y="214290"/>
            <a:ext cx="4918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OM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مينـــــــاء </a:t>
            </a:r>
            <a:r>
              <a:rPr lang="ar-OM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ظفــــــــــار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714876" y="1285860"/>
            <a:ext cx="34612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اين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يقع ميناء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ظفار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215074" y="1857364"/>
            <a:ext cx="137730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جنوب عمان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14414" y="2143116"/>
            <a:ext cx="72298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ما هي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اشهر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السلع المصدرة من هذا الميناء؟؟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286380" y="2857496"/>
            <a:ext cx="244490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ذهب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اللبان </a:t>
            </a:r>
            <a:r>
              <a:rPr lang="ar-OM" sz="240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البخور</a:t>
            </a:r>
            <a:endParaRPr lang="ar-SA" sz="24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85852" y="3286124"/>
            <a:ext cx="71320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ما هي الطرق التي سلكتها سفن ميناء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ظفار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714612" y="3857628"/>
            <a:ext cx="51347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كافة الطرق الملاحية عبر المحيط الهندي </a:t>
            </a:r>
            <a:r>
              <a:rPr lang="ar-OM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الطرق </a:t>
            </a:r>
          </a:p>
          <a:p>
            <a:pPr algn="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البرية داخل شبه الجزيرة العربية.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071538" y="4572008"/>
            <a:ext cx="75344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متى كثر وازدهر توجه التجار نحو ميناء </a:t>
            </a:r>
            <a:r>
              <a:rPr lang="ar-OM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ظفار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429124" y="5072074"/>
            <a:ext cx="34836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قرنين 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خامس </a:t>
            </a:r>
            <a:r>
              <a:rPr lang="ar-OM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السادس الهجريين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786050" y="5429264"/>
            <a:ext cx="56925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أعطي أدلة تبين أهمية هذا الميناء</a:t>
            </a:r>
            <a:r>
              <a:rPr lang="ar-OM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؟؟</a:t>
            </a:r>
            <a:endParaRPr lang="ar-SA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85918" y="6072206"/>
            <a:ext cx="61045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1-جاب بحارته </a:t>
            </a:r>
            <a:r>
              <a:rPr lang="ar-OM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</a:t>
            </a:r>
            <a:r>
              <a:rPr lang="ar-OM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التجارة أعالي البحار ,2-</a:t>
            </a:r>
            <a:r>
              <a:rPr lang="ar-OM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أصبح قبلة التجار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download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  <p:sp>
        <p:nvSpPr>
          <p:cNvPr id="9" name="مستطيل مستدير الزوايا 8"/>
          <p:cNvSpPr/>
          <p:nvPr/>
        </p:nvSpPr>
        <p:spPr>
          <a:xfrm>
            <a:off x="500034" y="714356"/>
            <a:ext cx="8001056" cy="5214974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صورة 6" descr="DSC_0964_opt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3357562"/>
            <a:ext cx="4643470" cy="3090018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 descr="economy.38886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19481">
            <a:off x="4766352" y="650623"/>
            <a:ext cx="4155687" cy="2445919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 descr="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94808">
            <a:off x="200630" y="550288"/>
            <a:ext cx="4136551" cy="2689489"/>
          </a:xfrm>
          <a:prstGeom prst="rect">
            <a:avLst/>
          </a:prstGeom>
          <a:ln w="38100" cap="sq">
            <a:solidFill>
              <a:srgbClr val="00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6554</TotalTime>
  <Words>875</Words>
  <Application>Microsoft Office PowerPoint</Application>
  <PresentationFormat>On-screen Show (4:3)</PresentationFormat>
  <Paragraphs>204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 Unicode MS</vt:lpstr>
      <vt:lpstr>AL-Hotham</vt:lpstr>
      <vt:lpstr>Arial</vt:lpstr>
      <vt:lpstr>B Davat</vt:lpstr>
      <vt:lpstr>Calibri</vt:lpstr>
      <vt:lpstr>DecoType Naskh</vt:lpstr>
      <vt:lpstr>Times New Roman</vt:lpstr>
      <vt:lpstr>سمة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N N</cp:lastModifiedBy>
  <cp:revision>71</cp:revision>
  <dcterms:created xsi:type="dcterms:W3CDTF">2014-03-17T23:21:28Z</dcterms:created>
  <dcterms:modified xsi:type="dcterms:W3CDTF">2014-04-15T13:56:17Z</dcterms:modified>
</cp:coreProperties>
</file>